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29"/>
  </p:notesMasterIdLst>
  <p:sldIdLst>
    <p:sldId id="311" r:id="rId2"/>
    <p:sldId id="256" r:id="rId3"/>
    <p:sldId id="312" r:id="rId4"/>
    <p:sldId id="313" r:id="rId5"/>
    <p:sldId id="654" r:id="rId6"/>
    <p:sldId id="660" r:id="rId7"/>
    <p:sldId id="661" r:id="rId8"/>
    <p:sldId id="673" r:id="rId9"/>
    <p:sldId id="674" r:id="rId10"/>
    <p:sldId id="681" r:id="rId11"/>
    <p:sldId id="677" r:id="rId12"/>
    <p:sldId id="676" r:id="rId13"/>
    <p:sldId id="678" r:id="rId14"/>
    <p:sldId id="679" r:id="rId15"/>
    <p:sldId id="683" r:id="rId16"/>
    <p:sldId id="692" r:id="rId17"/>
    <p:sldId id="690" r:id="rId18"/>
    <p:sldId id="324" r:id="rId19"/>
    <p:sldId id="325" r:id="rId20"/>
    <p:sldId id="326" r:id="rId21"/>
    <p:sldId id="691" r:id="rId22"/>
    <p:sldId id="693" r:id="rId23"/>
    <p:sldId id="684" r:id="rId24"/>
    <p:sldId id="685" r:id="rId25"/>
    <p:sldId id="686" r:id="rId26"/>
    <p:sldId id="687" r:id="rId27"/>
    <p:sldId id="6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0E04451-43C2-0743-AE89-647EF4E0A5ED}">
          <p14:sldIdLst>
            <p14:sldId id="311"/>
            <p14:sldId id="256"/>
            <p14:sldId id="312"/>
            <p14:sldId id="313"/>
          </p14:sldIdLst>
        </p14:section>
        <p14:section name="Business Architecture&#10;Bussiness Architecture" id="{C699F521-15A9-E441-8C3C-3FC42CA78482}">
          <p14:sldIdLst>
            <p14:sldId id="654"/>
            <p14:sldId id="660"/>
            <p14:sldId id="661"/>
            <p14:sldId id="673"/>
            <p14:sldId id="674"/>
            <p14:sldId id="681"/>
            <p14:sldId id="677"/>
            <p14:sldId id="676"/>
            <p14:sldId id="678"/>
            <p14:sldId id="679"/>
            <p14:sldId id="683"/>
          </p14:sldIdLst>
        </p14:section>
        <p14:section name="Untitled Section" id="{4586E76C-9D79-614F-B494-23A102BE7804}">
          <p14:sldIdLst>
            <p14:sldId id="692"/>
            <p14:sldId id="690"/>
            <p14:sldId id="324"/>
            <p14:sldId id="325"/>
            <p14:sldId id="326"/>
            <p14:sldId id="691"/>
          </p14:sldIdLst>
        </p14:section>
        <p14:section name="Conclusion &amp; Extension" id="{A82D4F9E-EE7F-AF4B-AE08-DA9DD298D46C}">
          <p14:sldIdLst>
            <p14:sldId id="693"/>
            <p14:sldId id="684"/>
            <p14:sldId id="685"/>
            <p14:sldId id="686"/>
            <p14:sldId id="687"/>
            <p14:sldId id="6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A"/>
    <a:srgbClr val="FF0308"/>
    <a:srgbClr val="D7A300"/>
    <a:srgbClr val="E6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4"/>
    <p:restoredTop sz="75300"/>
  </p:normalViewPr>
  <p:slideViewPr>
    <p:cSldViewPr snapToGrid="0" snapToObjects="1">
      <p:cViewPr>
        <p:scale>
          <a:sx n="10" d="100"/>
          <a:sy n="10" d="100"/>
        </p:scale>
        <p:origin x="80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arry\KarryRen\Fintech\Karry-PHBS\FintechClass\Class\M3\Block-Chain-and-Digital-Currency\BC-and-DC\Project\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arry\KarryRen\Fintech\Karry-PHBS\FintechClass\Class\M3\Block-Chain-and-Digital-Currency\BC-and-DC\Project\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Runaway Cases</c:v>
                </c:pt>
              </c:strCache>
            </c:strRef>
          </c:tx>
          <c:spPr>
            <a:solidFill>
              <a:srgbClr val="FF000A">
                <a:alpha val="50196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3000</c:v>
                </c:pt>
                <c:pt idx="1">
                  <c:v>4500</c:v>
                </c:pt>
                <c:pt idx="2">
                  <c:v>9751</c:v>
                </c:pt>
                <c:pt idx="3">
                  <c:v>8057</c:v>
                </c:pt>
                <c:pt idx="4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98-B044-A723-DBFDAEFC9B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442832"/>
        <c:axId val="41044451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Total Amount (Right, 100 M)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8</c:v>
                </c:pt>
                <c:pt idx="2">
                  <c:v>12</c:v>
                </c:pt>
                <c:pt idx="3">
                  <c:v>15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98-B044-A723-DBFDAEFC9B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8762384"/>
        <c:axId val="678754080"/>
      </c:lineChart>
      <c:catAx>
        <c:axId val="41044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410444512"/>
        <c:crosses val="autoZero"/>
        <c:auto val="1"/>
        <c:lblAlgn val="ctr"/>
        <c:lblOffset val="100"/>
        <c:noMultiLvlLbl val="0"/>
      </c:catAx>
      <c:valAx>
        <c:axId val="41044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410442832"/>
        <c:crosses val="autoZero"/>
        <c:crossBetween val="between"/>
      </c:valAx>
      <c:valAx>
        <c:axId val="67875408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678762384"/>
        <c:crosses val="max"/>
        <c:crossBetween val="between"/>
      </c:valAx>
      <c:catAx>
        <c:axId val="6787623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787540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Number of Runaway Cases</c:v>
                </c:pt>
              </c:strCache>
            </c:strRef>
          </c:tx>
          <c:spPr>
            <a:solidFill>
              <a:srgbClr val="FF000A">
                <a:alpha val="50196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Sheet1!$E$2:$E$7</c:f>
              <c:strCache>
                <c:ptCount val="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 (Jan. to Apr.)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800</c:v>
                </c:pt>
                <c:pt idx="1">
                  <c:v>1200</c:v>
                </c:pt>
                <c:pt idx="2">
                  <c:v>1500</c:v>
                </c:pt>
                <c:pt idx="3">
                  <c:v>1200</c:v>
                </c:pt>
                <c:pt idx="4">
                  <c:v>1800</c:v>
                </c:pt>
                <c:pt idx="5">
                  <c:v>2300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01-E54F-B5C7-B29861121A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332080"/>
        <c:axId val="531340096"/>
      </c:barChart>
      <c:lineChart>
        <c:grouping val="standard"/>
        <c:varyColors val="0"/>
        <c:ser>
          <c:idx val="1"/>
          <c:order val="1"/>
          <c:tx>
            <c:strRef>
              <c:f>Sheet1!$G$1</c:f>
              <c:strCache>
                <c:ptCount val="1"/>
                <c:pt idx="0">
                  <c:v>Total Amount (Right, 100 M)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Sheet1!$E$2:$E$7</c:f>
              <c:strCache>
                <c:ptCount val="6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 (Jan. to Apr.)</c:v>
                </c:pt>
              </c:strCache>
            </c:strRef>
          </c:cat>
          <c:val>
            <c:numRef>
              <c:f>Sheet1!$G$2:$G$7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3.5</c:v>
                </c:pt>
                <c:pt idx="4">
                  <c:v>6</c:v>
                </c:pt>
                <c:pt idx="5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01-E54F-B5C7-B29861121A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1184032"/>
        <c:axId val="531050480"/>
      </c:lineChart>
      <c:catAx>
        <c:axId val="53133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31340096"/>
        <c:crosses val="autoZero"/>
        <c:auto val="1"/>
        <c:lblAlgn val="ctr"/>
        <c:lblOffset val="100"/>
        <c:noMultiLvlLbl val="0"/>
      </c:catAx>
      <c:valAx>
        <c:axId val="53134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31332080"/>
        <c:crosses val="autoZero"/>
        <c:crossBetween val="between"/>
      </c:valAx>
      <c:valAx>
        <c:axId val="53105048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31184032"/>
        <c:crosses val="max"/>
        <c:crossBetween val="between"/>
      </c:valAx>
      <c:catAx>
        <c:axId val="531184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10504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FEA8C-8BD8-F549-98D6-592D08098670}" type="doc">
      <dgm:prSet loTypeId="urn:microsoft.com/office/officeart/2005/8/layout/cycle1" loCatId="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6A9EE0DE-068B-6441-9474-BB5DFA75E16A}">
      <dgm:prSet phldrT="[文本]"/>
      <dgm:spPr/>
      <dgm:t>
        <a:bodyPr/>
        <a:lstStyle/>
        <a:p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2F3B5F-5C70-F340-821B-28061AD087F1}" type="parTrans" cxnId="{A21FD9C5-B80C-A548-A2F0-EE7951D8FE1C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149E8B-7C21-E041-BAF7-677D292B558A}" type="sibTrans" cxnId="{A21FD9C5-B80C-A548-A2F0-EE7951D8FE1C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12FD1E-4CB5-0E48-826A-79374784A076}">
      <dgm:prSet phldrT="[文本]"/>
      <dgm:spPr/>
      <dgm:t>
        <a:bodyPr/>
        <a:lstStyle/>
        <a:p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DE21CE-F60C-034C-A3AA-68211E4232A8}" type="parTrans" cxnId="{033209E2-7EA0-C044-AE4B-540497FC02C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52C997-4BE3-8444-BE2A-7D32C9E839CC}" type="sibTrans" cxnId="{033209E2-7EA0-C044-AE4B-540497FC02C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C3353-A512-5B48-BFAF-A28C1929B04A}">
      <dgm:prSet phldrT="[文本]"/>
      <dgm:spPr/>
      <dgm:t>
        <a:bodyPr/>
        <a:lstStyle/>
        <a:p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027C61-06DF-4F47-871A-D9B88C09F18C}" type="parTrans" cxnId="{AD693671-1E94-B045-BB35-31512FDCF1F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03CCAF-3FE2-D944-8159-33DF69820313}" type="sibTrans" cxnId="{AD693671-1E94-B045-BB35-31512FDCF1F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DED6F6-47D1-F44B-9275-22A89FE0DF69}" type="pres">
      <dgm:prSet presAssocID="{38CFEA8C-8BD8-F549-98D6-592D08098670}" presName="cycle" presStyleCnt="0">
        <dgm:presLayoutVars>
          <dgm:dir/>
          <dgm:resizeHandles val="exact"/>
        </dgm:presLayoutVars>
      </dgm:prSet>
      <dgm:spPr/>
    </dgm:pt>
    <dgm:pt modelId="{93FA69E9-CB3C-CE45-BCF7-9D3B42B3E284}" type="pres">
      <dgm:prSet presAssocID="{6A9EE0DE-068B-6441-9474-BB5DFA75E16A}" presName="dummy" presStyleCnt="0"/>
      <dgm:spPr/>
    </dgm:pt>
    <dgm:pt modelId="{60B2BEBA-BADB-0641-A760-20961177B371}" type="pres">
      <dgm:prSet presAssocID="{6A9EE0DE-068B-6441-9474-BB5DFA75E16A}" presName="node" presStyleLbl="revTx" presStyleIdx="0" presStyleCnt="3">
        <dgm:presLayoutVars>
          <dgm:bulletEnabled val="1"/>
        </dgm:presLayoutVars>
      </dgm:prSet>
      <dgm:spPr/>
    </dgm:pt>
    <dgm:pt modelId="{6CF0D788-7377-1A41-918A-447C9A2C0299}" type="pres">
      <dgm:prSet presAssocID="{AA149E8B-7C21-E041-BAF7-677D292B558A}" presName="sibTrans" presStyleLbl="node1" presStyleIdx="0" presStyleCnt="3"/>
      <dgm:spPr/>
    </dgm:pt>
    <dgm:pt modelId="{DA54D774-D5E1-A348-B4A0-E998E2EE166F}" type="pres">
      <dgm:prSet presAssocID="{6012FD1E-4CB5-0E48-826A-79374784A076}" presName="dummy" presStyleCnt="0"/>
      <dgm:spPr/>
    </dgm:pt>
    <dgm:pt modelId="{2114E91B-3CA3-5046-B2E5-3CC9F7FA1F8B}" type="pres">
      <dgm:prSet presAssocID="{6012FD1E-4CB5-0E48-826A-79374784A076}" presName="node" presStyleLbl="revTx" presStyleIdx="1" presStyleCnt="3">
        <dgm:presLayoutVars>
          <dgm:bulletEnabled val="1"/>
        </dgm:presLayoutVars>
      </dgm:prSet>
      <dgm:spPr/>
    </dgm:pt>
    <dgm:pt modelId="{3711B644-DB59-F343-8773-6A41124DC837}" type="pres">
      <dgm:prSet presAssocID="{A452C997-4BE3-8444-BE2A-7D32C9E839CC}" presName="sibTrans" presStyleLbl="node1" presStyleIdx="1" presStyleCnt="3"/>
      <dgm:spPr/>
    </dgm:pt>
    <dgm:pt modelId="{E2872A8C-7E3F-8749-9A57-13D8ED9AA5E4}" type="pres">
      <dgm:prSet presAssocID="{D67C3353-A512-5B48-BFAF-A28C1929B04A}" presName="dummy" presStyleCnt="0"/>
      <dgm:spPr/>
    </dgm:pt>
    <dgm:pt modelId="{46BD7FCF-952F-8748-A781-20F86EB03A2C}" type="pres">
      <dgm:prSet presAssocID="{D67C3353-A512-5B48-BFAF-A28C1929B04A}" presName="node" presStyleLbl="revTx" presStyleIdx="2" presStyleCnt="3">
        <dgm:presLayoutVars>
          <dgm:bulletEnabled val="1"/>
        </dgm:presLayoutVars>
      </dgm:prSet>
      <dgm:spPr/>
    </dgm:pt>
    <dgm:pt modelId="{4ADE1DD5-B867-BF49-AB3B-213249DA0F33}" type="pres">
      <dgm:prSet presAssocID="{9803CCAF-3FE2-D944-8159-33DF69820313}" presName="sibTrans" presStyleLbl="node1" presStyleIdx="2" presStyleCnt="3"/>
      <dgm:spPr/>
    </dgm:pt>
  </dgm:ptLst>
  <dgm:cxnLst>
    <dgm:cxn modelId="{1DCFF12B-64CB-DB40-ADFB-DF13B6C76527}" type="presOf" srcId="{6012FD1E-4CB5-0E48-826A-79374784A076}" destId="{2114E91B-3CA3-5046-B2E5-3CC9F7FA1F8B}" srcOrd="0" destOrd="0" presId="urn:microsoft.com/office/officeart/2005/8/layout/cycle1"/>
    <dgm:cxn modelId="{12B5B043-83CB-314D-AA93-E1E4C3FF080D}" type="presOf" srcId="{D67C3353-A512-5B48-BFAF-A28C1929B04A}" destId="{46BD7FCF-952F-8748-A781-20F86EB03A2C}" srcOrd="0" destOrd="0" presId="urn:microsoft.com/office/officeart/2005/8/layout/cycle1"/>
    <dgm:cxn modelId="{40DD0D49-4584-E642-AD4E-DB2109C07D8F}" type="presOf" srcId="{6A9EE0DE-068B-6441-9474-BB5DFA75E16A}" destId="{60B2BEBA-BADB-0641-A760-20961177B371}" srcOrd="0" destOrd="0" presId="urn:microsoft.com/office/officeart/2005/8/layout/cycle1"/>
    <dgm:cxn modelId="{AD693671-1E94-B045-BB35-31512FDCF1FB}" srcId="{38CFEA8C-8BD8-F549-98D6-592D08098670}" destId="{D67C3353-A512-5B48-BFAF-A28C1929B04A}" srcOrd="2" destOrd="0" parTransId="{63027C61-06DF-4F47-871A-D9B88C09F18C}" sibTransId="{9803CCAF-3FE2-D944-8159-33DF69820313}"/>
    <dgm:cxn modelId="{E7174D7A-C23A-AF41-8C54-5D7361F99972}" type="presOf" srcId="{38CFEA8C-8BD8-F549-98D6-592D08098670}" destId="{14DED6F6-47D1-F44B-9275-22A89FE0DF69}" srcOrd="0" destOrd="0" presId="urn:microsoft.com/office/officeart/2005/8/layout/cycle1"/>
    <dgm:cxn modelId="{317A73A9-5C36-BD4B-9499-871B3AA1D593}" type="presOf" srcId="{9803CCAF-3FE2-D944-8159-33DF69820313}" destId="{4ADE1DD5-B867-BF49-AB3B-213249DA0F33}" srcOrd="0" destOrd="0" presId="urn:microsoft.com/office/officeart/2005/8/layout/cycle1"/>
    <dgm:cxn modelId="{A21FD9C5-B80C-A548-A2F0-EE7951D8FE1C}" srcId="{38CFEA8C-8BD8-F549-98D6-592D08098670}" destId="{6A9EE0DE-068B-6441-9474-BB5DFA75E16A}" srcOrd="0" destOrd="0" parTransId="{B52F3B5F-5C70-F340-821B-28061AD087F1}" sibTransId="{AA149E8B-7C21-E041-BAF7-677D292B558A}"/>
    <dgm:cxn modelId="{3FC29CCE-633E-BC47-B33D-07DD4BF5F2D3}" type="presOf" srcId="{AA149E8B-7C21-E041-BAF7-677D292B558A}" destId="{6CF0D788-7377-1A41-918A-447C9A2C0299}" srcOrd="0" destOrd="0" presId="urn:microsoft.com/office/officeart/2005/8/layout/cycle1"/>
    <dgm:cxn modelId="{033209E2-7EA0-C044-AE4B-540497FC02C7}" srcId="{38CFEA8C-8BD8-F549-98D6-592D08098670}" destId="{6012FD1E-4CB5-0E48-826A-79374784A076}" srcOrd="1" destOrd="0" parTransId="{E2DE21CE-F60C-034C-A3AA-68211E4232A8}" sibTransId="{A452C997-4BE3-8444-BE2A-7D32C9E839CC}"/>
    <dgm:cxn modelId="{A97927FE-B983-2E49-B572-DF78D80477CB}" type="presOf" srcId="{A452C997-4BE3-8444-BE2A-7D32C9E839CC}" destId="{3711B644-DB59-F343-8773-6A41124DC837}" srcOrd="0" destOrd="0" presId="urn:microsoft.com/office/officeart/2005/8/layout/cycle1"/>
    <dgm:cxn modelId="{C32B203E-A56E-B944-BB1C-6E075FE2A21C}" type="presParOf" srcId="{14DED6F6-47D1-F44B-9275-22A89FE0DF69}" destId="{93FA69E9-CB3C-CE45-BCF7-9D3B42B3E284}" srcOrd="0" destOrd="0" presId="urn:microsoft.com/office/officeart/2005/8/layout/cycle1"/>
    <dgm:cxn modelId="{4CE018DA-195A-AB40-A4D7-3FA3D25852B3}" type="presParOf" srcId="{14DED6F6-47D1-F44B-9275-22A89FE0DF69}" destId="{60B2BEBA-BADB-0641-A760-20961177B371}" srcOrd="1" destOrd="0" presId="urn:microsoft.com/office/officeart/2005/8/layout/cycle1"/>
    <dgm:cxn modelId="{51064745-3DC7-C148-9595-0F8D0AE54540}" type="presParOf" srcId="{14DED6F6-47D1-F44B-9275-22A89FE0DF69}" destId="{6CF0D788-7377-1A41-918A-447C9A2C0299}" srcOrd="2" destOrd="0" presId="urn:microsoft.com/office/officeart/2005/8/layout/cycle1"/>
    <dgm:cxn modelId="{35ABDC76-E0A2-C741-B381-CE5C1B0ADA95}" type="presParOf" srcId="{14DED6F6-47D1-F44B-9275-22A89FE0DF69}" destId="{DA54D774-D5E1-A348-B4A0-E998E2EE166F}" srcOrd="3" destOrd="0" presId="urn:microsoft.com/office/officeart/2005/8/layout/cycle1"/>
    <dgm:cxn modelId="{8163BB90-8E2D-974E-B4D2-043E0E39DD27}" type="presParOf" srcId="{14DED6F6-47D1-F44B-9275-22A89FE0DF69}" destId="{2114E91B-3CA3-5046-B2E5-3CC9F7FA1F8B}" srcOrd="4" destOrd="0" presId="urn:microsoft.com/office/officeart/2005/8/layout/cycle1"/>
    <dgm:cxn modelId="{F300659F-13C1-B446-ADCB-517942964D5E}" type="presParOf" srcId="{14DED6F6-47D1-F44B-9275-22A89FE0DF69}" destId="{3711B644-DB59-F343-8773-6A41124DC837}" srcOrd="5" destOrd="0" presId="urn:microsoft.com/office/officeart/2005/8/layout/cycle1"/>
    <dgm:cxn modelId="{9E901AAB-ECFE-BB4D-8A49-6722C5E0DFBD}" type="presParOf" srcId="{14DED6F6-47D1-F44B-9275-22A89FE0DF69}" destId="{E2872A8C-7E3F-8749-9A57-13D8ED9AA5E4}" srcOrd="6" destOrd="0" presId="urn:microsoft.com/office/officeart/2005/8/layout/cycle1"/>
    <dgm:cxn modelId="{AAE2EDB4-6691-CF42-BF51-E1372835E840}" type="presParOf" srcId="{14DED6F6-47D1-F44B-9275-22A89FE0DF69}" destId="{46BD7FCF-952F-8748-A781-20F86EB03A2C}" srcOrd="7" destOrd="0" presId="urn:microsoft.com/office/officeart/2005/8/layout/cycle1"/>
    <dgm:cxn modelId="{82B7DF71-08A3-824C-974A-AE7B5820DFFF}" type="presParOf" srcId="{14DED6F6-47D1-F44B-9275-22A89FE0DF69}" destId="{4ADE1DD5-B867-BF49-AB3B-213249DA0F3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2BEBA-BADB-0641-A760-20961177B371}">
      <dsp:nvSpPr>
        <dsp:cNvPr id="0" name=""/>
        <dsp:cNvSpPr/>
      </dsp:nvSpPr>
      <dsp:spPr>
        <a:xfrm>
          <a:off x="5347523" y="328348"/>
          <a:ext cx="1674903" cy="1674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47523" y="328348"/>
        <a:ext cx="1674903" cy="1674903"/>
      </dsp:txXfrm>
    </dsp:sp>
    <dsp:sp modelId="{6CF0D788-7377-1A41-918A-447C9A2C0299}">
      <dsp:nvSpPr>
        <dsp:cNvPr id="0" name=""/>
        <dsp:cNvSpPr/>
      </dsp:nvSpPr>
      <dsp:spPr>
        <a:xfrm>
          <a:off x="2798336" y="-663"/>
          <a:ext cx="3958207" cy="3958207"/>
        </a:xfrm>
        <a:prstGeom prst="circularArrow">
          <a:avLst>
            <a:gd name="adj1" fmla="val 8251"/>
            <a:gd name="adj2" fmla="val 576365"/>
            <a:gd name="adj3" fmla="val 2962721"/>
            <a:gd name="adj4" fmla="val 52482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4E91B-3CA3-5046-B2E5-3CC9F7FA1F8B}">
      <dsp:nvSpPr>
        <dsp:cNvPr id="0" name=""/>
        <dsp:cNvSpPr/>
      </dsp:nvSpPr>
      <dsp:spPr>
        <a:xfrm>
          <a:off x="3939988" y="2766269"/>
          <a:ext cx="1674903" cy="1674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39988" y="2766269"/>
        <a:ext cx="1674903" cy="1674903"/>
      </dsp:txXfrm>
    </dsp:sp>
    <dsp:sp modelId="{3711B644-DB59-F343-8773-6A41124DC837}">
      <dsp:nvSpPr>
        <dsp:cNvPr id="0" name=""/>
        <dsp:cNvSpPr/>
      </dsp:nvSpPr>
      <dsp:spPr>
        <a:xfrm>
          <a:off x="2798336" y="-663"/>
          <a:ext cx="3958207" cy="3958207"/>
        </a:xfrm>
        <a:prstGeom prst="circularArrow">
          <a:avLst>
            <a:gd name="adj1" fmla="val 8251"/>
            <a:gd name="adj2" fmla="val 576365"/>
            <a:gd name="adj3" fmla="val 10171153"/>
            <a:gd name="adj4" fmla="val 7260914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D7FCF-952F-8748-A781-20F86EB03A2C}">
      <dsp:nvSpPr>
        <dsp:cNvPr id="0" name=""/>
        <dsp:cNvSpPr/>
      </dsp:nvSpPr>
      <dsp:spPr>
        <a:xfrm>
          <a:off x="2532454" y="328348"/>
          <a:ext cx="1674903" cy="1674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32454" y="328348"/>
        <a:ext cx="1674903" cy="1674903"/>
      </dsp:txXfrm>
    </dsp:sp>
    <dsp:sp modelId="{4ADE1DD5-B867-BF49-AB3B-213249DA0F33}">
      <dsp:nvSpPr>
        <dsp:cNvPr id="0" name=""/>
        <dsp:cNvSpPr/>
      </dsp:nvSpPr>
      <dsp:spPr>
        <a:xfrm>
          <a:off x="2798336" y="-663"/>
          <a:ext cx="3958207" cy="3958207"/>
        </a:xfrm>
        <a:prstGeom prst="circularArrow">
          <a:avLst>
            <a:gd name="adj1" fmla="val 8251"/>
            <a:gd name="adj2" fmla="val 576365"/>
            <a:gd name="adj3" fmla="val 16855662"/>
            <a:gd name="adj4" fmla="val 14967973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D4F8E-C1EA-5143-999E-9BFB795ED8E6}" type="datetimeFigureOut">
              <a:rPr lang="en-CN" smtClean="0"/>
              <a:t>10/24/2025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2A3BA-A872-3546-8AB0-9C93708C51B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946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6037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4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7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197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87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265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l"/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598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957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5338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7668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403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363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13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734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79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948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05F43-2D70-2448-8847-11DF6CBD453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564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0013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38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2A3BA-A872-3546-8AB0-9C93708C51B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7316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75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913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858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59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31EE1-4715-47E9-BE3F-E2C192C183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23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3E943EF-05AB-4F7D-BCCF-D4962CB055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7787" y="257160"/>
            <a:ext cx="6874258" cy="47561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500" b="1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Normal Strengthen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472F77B-463A-D840-AAFA-2F07091B64D5}"/>
              </a:ext>
            </a:extLst>
          </p:cNvPr>
          <p:cNvSpPr/>
          <p:nvPr userDrawn="1"/>
        </p:nvSpPr>
        <p:spPr>
          <a:xfrm>
            <a:off x="358420" y="257159"/>
            <a:ext cx="224469" cy="47561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FE0FB-83D2-5148-B3A9-5AFBD96078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658" t="25658" r="26199" b="26199"/>
          <a:stretch/>
        </p:blipFill>
        <p:spPr>
          <a:xfrm>
            <a:off x="11094234" y="49487"/>
            <a:ext cx="898473" cy="8984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CDC96-AAEB-364B-9FE7-D833184CD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8DA0876-81C4-5441-91EC-577A37FCAA9C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6534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04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3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91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98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18" Type="http://schemas.openxmlformats.org/officeDocument/2006/relationships/image" Target="../media/image69.sv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50.png"/><Relationship Id="rId10" Type="http://schemas.openxmlformats.org/officeDocument/2006/relationships/image" Target="../media/image63.svg"/><Relationship Id="rId4" Type="http://schemas.openxmlformats.org/officeDocument/2006/relationships/image" Target="../media/image39.sv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38.png"/><Relationship Id="rId7" Type="http://schemas.openxmlformats.org/officeDocument/2006/relationships/image" Target="../media/image7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11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73.svg"/><Relationship Id="rId4" Type="http://schemas.openxmlformats.org/officeDocument/2006/relationships/image" Target="../media/image39.sv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2.png"/><Relationship Id="rId3" Type="http://schemas.openxmlformats.org/officeDocument/2006/relationships/image" Target="../media/image38.png"/><Relationship Id="rId7" Type="http://schemas.openxmlformats.org/officeDocument/2006/relationships/image" Target="../media/image64.png"/><Relationship Id="rId12" Type="http://schemas.openxmlformats.org/officeDocument/2006/relationships/image" Target="../media/image71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11" Type="http://schemas.openxmlformats.org/officeDocument/2006/relationships/image" Target="../media/image70.png"/><Relationship Id="rId5" Type="http://schemas.openxmlformats.org/officeDocument/2006/relationships/image" Target="../media/image62.png"/><Relationship Id="rId15" Type="http://schemas.openxmlformats.org/officeDocument/2006/relationships/image" Target="../media/image54.png"/><Relationship Id="rId10" Type="http://schemas.openxmlformats.org/officeDocument/2006/relationships/image" Target="../media/image67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70.png"/><Relationship Id="rId18" Type="http://schemas.openxmlformats.org/officeDocument/2006/relationships/image" Target="../media/image73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1.sv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3.svg"/><Relationship Id="rId20" Type="http://schemas.openxmlformats.org/officeDocument/2006/relationships/image" Target="../media/image8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5" Type="http://schemas.openxmlformats.org/officeDocument/2006/relationships/image" Target="../media/image62.png"/><Relationship Id="rId10" Type="http://schemas.openxmlformats.org/officeDocument/2006/relationships/image" Target="../media/image37.svg"/><Relationship Id="rId19" Type="http://schemas.openxmlformats.org/officeDocument/2006/relationships/image" Target="../media/image82.png"/><Relationship Id="rId4" Type="http://schemas.openxmlformats.org/officeDocument/2006/relationships/image" Target="../media/image75.svg"/><Relationship Id="rId9" Type="http://schemas.openxmlformats.org/officeDocument/2006/relationships/image" Target="../media/image36.png"/><Relationship Id="rId14" Type="http://schemas.openxmlformats.org/officeDocument/2006/relationships/image" Target="../media/image7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0.png"/><Relationship Id="rId18" Type="http://schemas.openxmlformats.org/officeDocument/2006/relationships/image" Target="../media/image83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37.sv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36.png"/><Relationship Id="rId5" Type="http://schemas.openxmlformats.org/officeDocument/2006/relationships/image" Target="../media/image74.png"/><Relationship Id="rId15" Type="http://schemas.openxmlformats.org/officeDocument/2006/relationships/image" Target="../media/image70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8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6.jpe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92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image" Target="../media/image91.png"/><Relationship Id="rId2" Type="http://schemas.openxmlformats.org/officeDocument/2006/relationships/tags" Target="../tags/tag7.xml"/><Relationship Id="rId16" Type="http://schemas.openxmlformats.org/officeDocument/2006/relationships/image" Target="../media/image90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image" Target="../media/image89.png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2.mo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9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95.png"/><Relationship Id="rId5" Type="http://schemas.microsoft.com/office/2007/relationships/media" Target="../media/media3.mov"/><Relationship Id="rId10" Type="http://schemas.openxmlformats.org/officeDocument/2006/relationships/image" Target="../media/image94.png"/><Relationship Id="rId4" Type="http://schemas.openxmlformats.org/officeDocument/2006/relationships/video" Target="../media/media2.mov"/><Relationship Id="rId9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sv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jpeg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sv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jpeg"/><Relationship Id="rId9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18" Type="http://schemas.openxmlformats.org/officeDocument/2006/relationships/image" Target="../media/image127.svg"/><Relationship Id="rId3" Type="http://schemas.openxmlformats.org/officeDocument/2006/relationships/diagramData" Target="../diagrams/data1.xml"/><Relationship Id="rId21" Type="http://schemas.openxmlformats.org/officeDocument/2006/relationships/image" Target="../media/image130.svg"/><Relationship Id="rId7" Type="http://schemas.microsoft.com/office/2007/relationships/diagramDrawing" Target="../diagrams/drawing1.xml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0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8.svg"/><Relationship Id="rId1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chart" Target="../charts/chart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39.svg"/><Relationship Id="rId4" Type="http://schemas.openxmlformats.org/officeDocument/2006/relationships/image" Target="../media/image53.svg"/><Relationship Id="rId9" Type="http://schemas.openxmlformats.org/officeDocument/2006/relationships/image" Target="../media/image38.png"/><Relationship Id="rId1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 descr="图片包含 水, 人员&#10;&#10;已生成高可信度的说明">
            <a:extLst>
              <a:ext uri="{FF2B5EF4-FFF2-40B4-BE49-F238E27FC236}">
                <a16:creationId xmlns:a16="http://schemas.microsoft.com/office/drawing/2014/main" id="{D7D79F6D-931D-4006-972A-2A3406C75D3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1" r="5651" b="4969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9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3CCCC922-12F9-45A9-B0E5-76A66CA62C27}"/>
              </a:ext>
            </a:extLst>
          </p:cNvPr>
          <p:cNvSpPr/>
          <p:nvPr/>
        </p:nvSpPr>
        <p:spPr>
          <a:xfrm>
            <a:off x="-6" y="1315315"/>
            <a:ext cx="12191998" cy="25485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PAO-BU-LIAO</a:t>
            </a:r>
          </a:p>
          <a:p>
            <a:pPr algn="ctr"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 Smart Contract-based Management System for </a:t>
            </a:r>
          </a:p>
          <a:p>
            <a:pPr algn="ctr">
              <a:lnSpc>
                <a:spcPct val="150000"/>
              </a:lnSpc>
            </a:pPr>
            <a:r>
              <a:rPr lang="en-US" sz="3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Advance Receipts </a:t>
            </a: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and </a:t>
            </a:r>
            <a:r>
              <a:rPr lang="en-US" sz="3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Accounts Receivable</a:t>
            </a:r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.</a:t>
            </a:r>
          </a:p>
        </p:txBody>
      </p:sp>
      <p:sp>
        <p:nvSpPr>
          <p:cNvPr id="7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5BF65A33-6305-8E40-9668-4330CC0CEAA6}"/>
              </a:ext>
            </a:extLst>
          </p:cNvPr>
          <p:cNvSpPr/>
          <p:nvPr/>
        </p:nvSpPr>
        <p:spPr>
          <a:xfrm>
            <a:off x="-3" y="5018809"/>
            <a:ext cx="12191998" cy="9603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18</a:t>
            </a:r>
            <a:r>
              <a:rPr lang="en-US" altLang="zh-CN" sz="2000" b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April, 2025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Group Members: Kai Ren,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YiMing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Jiang,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WeiJie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Zhang, Rui Hu, Yang Lan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6362D6-B6A8-6D4E-B852-A5AE3CA6D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930" b="79707" l="15974" r="83700">
                        <a14:foregroundMark x1="44010" y1="20293" x2="46699" y2="20953"/>
                        <a14:foregroundMark x1="46699" y1="19152" x2="49313" y2="20689"/>
                        <a14:foregroundMark x1="48248" y1="18174" x2="49307" y2="17930"/>
                        <a14:foregroundMark x1="47596" y1="44662" x2="48598" y2="45721"/>
                        <a14:foregroundMark x1="27508" y1="76027" x2="43032" y2="76121"/>
                        <a14:foregroundMark x1="19085" y1="75976" x2="27260" y2="76025"/>
                        <a14:foregroundMark x1="16055" y1="75958" x2="16951" y2="75964"/>
                        <a14:foregroundMark x1="81582" y1="78548" x2="83700" y2="78566"/>
                        <a14:foregroundMark x1="54849" y1="78321" x2="78809" y2="78524"/>
                        <a14:foregroundMark x1="65770" y1="73513" x2="65770" y2="73513"/>
                        <a14:backgroundMark x1="17359" y1="30562" x2="17359" y2="55094"/>
                        <a14:backgroundMark x1="17196" y1="75469" x2="17196" y2="75469"/>
                        <a14:backgroundMark x1="18500" y1="75306" x2="18500" y2="75306"/>
                        <a14:backgroundMark x1="17848" y1="77262" x2="17848" y2="77262"/>
                        <a14:backgroundMark x1="16952" y1="76773" x2="18500" y2="76773"/>
                        <a14:backgroundMark x1="19804" y1="77017" x2="17848" y2="77262"/>
                        <a14:backgroundMark x1="18500" y1="76610" x2="18500" y2="76610"/>
                        <a14:backgroundMark x1="26161" y1="77669" x2="27058" y2="77017"/>
                        <a14:backgroundMark x1="31214" y1="75713" x2="31214" y2="75713"/>
                        <a14:backgroundMark x1="47840" y1="45721" x2="47840" y2="45721"/>
                        <a14:backgroundMark x1="49307" y1="45314" x2="49144" y2="48574"/>
                        <a14:backgroundMark x1="45803" y1="20375" x2="45803" y2="20375"/>
                        <a14:backgroundMark x1="48003" y1="22738" x2="46536" y2="20538"/>
                        <a14:backgroundMark x1="46292" y1="21027" x2="48655" y2="21842"/>
                        <a14:backgroundMark x1="80603" y1="78810" x2="80603" y2="78810"/>
                        <a14:backgroundMark x1="80196" y1="76365" x2="80196" y2="80114"/>
                        <a14:backgroundMark x1="55257" y1="79625" x2="55257" y2="74654"/>
                      </a14:backgroundRemoval>
                    </a14:imgEffect>
                  </a14:imgLayer>
                </a14:imgProps>
              </a:ext>
            </a:extLst>
          </a:blip>
          <a:srcRect l="12815" t="12815" r="12815" b="12815"/>
          <a:stretch/>
        </p:blipFill>
        <p:spPr>
          <a:xfrm>
            <a:off x="5500681" y="124690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3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766F0B2-5D78-4B49-9833-07771A50CB57}"/>
              </a:ext>
            </a:extLst>
          </p:cNvPr>
          <p:cNvGrpSpPr/>
          <p:nvPr/>
        </p:nvGrpSpPr>
        <p:grpSpPr>
          <a:xfrm>
            <a:off x="950167" y="1602580"/>
            <a:ext cx="10295228" cy="4974391"/>
            <a:chOff x="948386" y="1306741"/>
            <a:chExt cx="10295228" cy="4974391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DD6CB8C-0FA4-4144-820F-12E69C71B72F}"/>
                </a:ext>
              </a:extLst>
            </p:cNvPr>
            <p:cNvSpPr/>
            <p:nvPr/>
          </p:nvSpPr>
          <p:spPr>
            <a:xfrm>
              <a:off x="948386" y="1868433"/>
              <a:ext cx="10295228" cy="44126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noFill/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94E0F4D-7940-434B-B707-13ED4C436A7C}"/>
                </a:ext>
              </a:extLst>
            </p:cNvPr>
            <p:cNvSpPr/>
            <p:nvPr/>
          </p:nvSpPr>
          <p:spPr>
            <a:xfrm>
              <a:off x="6969445" y="2059776"/>
              <a:ext cx="4037047" cy="56185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49B9B78-CA00-4285-96E2-8F87BE650F76}"/>
                </a:ext>
              </a:extLst>
            </p:cNvPr>
            <p:cNvSpPr/>
            <p:nvPr/>
          </p:nvSpPr>
          <p:spPr>
            <a:xfrm>
              <a:off x="6979948" y="2906661"/>
              <a:ext cx="4037047" cy="56185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5" name="图形 74">
              <a:extLst>
                <a:ext uri="{FF2B5EF4-FFF2-40B4-BE49-F238E27FC236}">
                  <a16:creationId xmlns:a16="http://schemas.microsoft.com/office/drawing/2014/main" id="{C84DA33B-EE31-47DA-B489-0455225FE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7970" y="2284315"/>
              <a:ext cx="561854" cy="561854"/>
            </a:xfrm>
            <a:prstGeom prst="rect">
              <a:avLst/>
            </a:prstGeom>
          </p:spPr>
        </p:pic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6D8BF96A-2D23-4181-A83C-E9B9104D760B}"/>
                </a:ext>
              </a:extLst>
            </p:cNvPr>
            <p:cNvSpPr txBox="1"/>
            <p:nvPr/>
          </p:nvSpPr>
          <p:spPr>
            <a:xfrm>
              <a:off x="2705190" y="1904437"/>
              <a:ext cx="881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Buyer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BF60BB0-FD7A-46E7-AC51-6193A956A0DC}"/>
                </a:ext>
              </a:extLst>
            </p:cNvPr>
            <p:cNvSpPr/>
            <p:nvPr/>
          </p:nvSpPr>
          <p:spPr>
            <a:xfrm>
              <a:off x="1109677" y="5244095"/>
              <a:ext cx="4072026" cy="472440"/>
            </a:xfrm>
            <a:prstGeom prst="rect">
              <a:avLst/>
            </a:prstGeom>
            <a:solidFill>
              <a:srgbClr val="436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Contract for PBL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FACE087-02CC-44B9-B1EF-422FC5D67E25}"/>
                </a:ext>
              </a:extLst>
            </p:cNvPr>
            <p:cNvGrpSpPr/>
            <p:nvPr/>
          </p:nvGrpSpPr>
          <p:grpSpPr>
            <a:xfrm>
              <a:off x="1112884" y="4092483"/>
              <a:ext cx="4072026" cy="561854"/>
              <a:chOff x="3859729" y="3695712"/>
              <a:chExt cx="4072026" cy="561854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E50E4236-6E5B-45B6-94D4-35D6AF4840AF}"/>
                  </a:ext>
                </a:extLst>
              </p:cNvPr>
              <p:cNvSpPr txBox="1"/>
              <p:nvPr/>
            </p:nvSpPr>
            <p:spPr>
              <a:xfrm>
                <a:off x="4536587" y="3778587"/>
                <a:ext cx="3184693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Upload Service Usage Record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0D01F55-6883-4E28-BDB1-D9CBBCAA3C4D}"/>
                  </a:ext>
                </a:extLst>
              </p:cNvPr>
              <p:cNvSpPr/>
              <p:nvPr/>
            </p:nvSpPr>
            <p:spPr>
              <a:xfrm>
                <a:off x="3859729" y="3695712"/>
                <a:ext cx="4072026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81" name="图形 80">
                <a:extLst>
                  <a:ext uri="{FF2B5EF4-FFF2-40B4-BE49-F238E27FC236}">
                    <a16:creationId xmlns:a16="http://schemas.microsoft.com/office/drawing/2014/main" id="{669B7410-95E8-4D1B-8DEA-F96C251C4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80243" y="3736451"/>
                <a:ext cx="494366" cy="494366"/>
              </a:xfrm>
              <a:prstGeom prst="rect">
                <a:avLst/>
              </a:prstGeom>
            </p:spPr>
          </p:pic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C3DF0F49-C5A3-4E0B-B238-B419B3166F98}"/>
                </a:ext>
              </a:extLst>
            </p:cNvPr>
            <p:cNvGrpSpPr/>
            <p:nvPr/>
          </p:nvGrpSpPr>
          <p:grpSpPr>
            <a:xfrm>
              <a:off x="1112884" y="3166049"/>
              <a:ext cx="4072026" cy="561854"/>
              <a:chOff x="3859729" y="3695712"/>
              <a:chExt cx="4072026" cy="561854"/>
            </a:xfrm>
          </p:grpSpPr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56B10EAF-3F86-4191-A9E1-B675587EFA60}"/>
                  </a:ext>
                </a:extLst>
              </p:cNvPr>
              <p:cNvSpPr txBox="1"/>
              <p:nvPr/>
            </p:nvSpPr>
            <p:spPr>
              <a:xfrm>
                <a:off x="5247465" y="3784278"/>
                <a:ext cx="157204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Enjoy Service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F625723F-8219-40D1-AB03-B26E8853DEFF}"/>
                  </a:ext>
                </a:extLst>
              </p:cNvPr>
              <p:cNvSpPr/>
              <p:nvPr/>
            </p:nvSpPr>
            <p:spPr>
              <a:xfrm>
                <a:off x="3859729" y="3695712"/>
                <a:ext cx="4072026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98B5768B-9E52-48A0-AAAF-0D41CA2B6F39}"/>
                </a:ext>
              </a:extLst>
            </p:cNvPr>
            <p:cNvCxnSpPr>
              <a:cxnSpLocks/>
              <a:stCxn id="75" idx="2"/>
              <a:endCxn id="84" idx="0"/>
            </p:cNvCxnSpPr>
            <p:nvPr/>
          </p:nvCxnSpPr>
          <p:spPr>
            <a:xfrm>
              <a:off x="3148897" y="2846169"/>
              <a:ext cx="0" cy="319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A252B6EA-AD87-48E6-9A7D-83CCC1B81B78}"/>
                </a:ext>
              </a:extLst>
            </p:cNvPr>
            <p:cNvCxnSpPr>
              <a:cxnSpLocks/>
              <a:stCxn id="84" idx="2"/>
              <a:endCxn id="80" idx="0"/>
            </p:cNvCxnSpPr>
            <p:nvPr/>
          </p:nvCxnSpPr>
          <p:spPr>
            <a:xfrm>
              <a:off x="3148897" y="3727903"/>
              <a:ext cx="0" cy="3645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4188563C-8734-4BA5-9710-9C181E6F13E2}"/>
                </a:ext>
              </a:extLst>
            </p:cNvPr>
            <p:cNvCxnSpPr>
              <a:cxnSpLocks/>
              <a:stCxn id="80" idx="2"/>
              <a:endCxn id="77" idx="0"/>
            </p:cNvCxnSpPr>
            <p:nvPr/>
          </p:nvCxnSpPr>
          <p:spPr>
            <a:xfrm flipH="1">
              <a:off x="3145690" y="4654337"/>
              <a:ext cx="3207" cy="5897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134C3EEB-F34A-4A76-8579-50835E777995}"/>
                </a:ext>
              </a:extLst>
            </p:cNvPr>
            <p:cNvSpPr txBox="1"/>
            <p:nvPr/>
          </p:nvSpPr>
          <p:spPr>
            <a:xfrm>
              <a:off x="5263307" y="5536895"/>
              <a:ext cx="1420636" cy="38472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Periodically</a:t>
              </a:r>
              <a:endParaRPr lang="zh-CN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98501C1-DDA7-4DD6-9030-93412B153D20}"/>
                </a:ext>
              </a:extLst>
            </p:cNvPr>
            <p:cNvSpPr txBox="1"/>
            <p:nvPr/>
          </p:nvSpPr>
          <p:spPr>
            <a:xfrm>
              <a:off x="3217530" y="2804537"/>
              <a:ext cx="2000757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Verification …</a:t>
              </a:r>
              <a:endParaRPr lang="zh-CN" altLang="en-US" sz="1600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D9D22258-2458-4D45-B74F-FE9AE76CA144}"/>
                </a:ext>
              </a:extLst>
            </p:cNvPr>
            <p:cNvSpPr/>
            <p:nvPr/>
          </p:nvSpPr>
          <p:spPr>
            <a:xfrm>
              <a:off x="948386" y="1306741"/>
              <a:ext cx="10295227" cy="570968"/>
            </a:xfrm>
            <a:prstGeom prst="rect">
              <a:avLst/>
            </a:prstGeom>
            <a:solidFill>
              <a:srgbClr val="113778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Daily Consumption (</a:t>
              </a:r>
              <a:r>
                <a:rPr lang="en-US" altLang="zh-CN" sz="25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</a:t>
              </a: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First &amp; </a:t>
              </a:r>
              <a:r>
                <a:rPr lang="en-US" altLang="zh-CN" sz="25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Pay</a:t>
              </a: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Later)</a:t>
              </a:r>
              <a:endParaRPr lang="zh-CN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1" name="图形 90">
              <a:extLst>
                <a:ext uri="{FF2B5EF4-FFF2-40B4-BE49-F238E27FC236}">
                  <a16:creationId xmlns:a16="http://schemas.microsoft.com/office/drawing/2014/main" id="{83FF989F-4FF1-4F9C-8CCA-93D489D0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27090" y="3150626"/>
              <a:ext cx="592143" cy="592143"/>
            </a:xfrm>
            <a:prstGeom prst="rect">
              <a:avLst/>
            </a:prstGeom>
          </p:spPr>
        </p:pic>
        <p:cxnSp>
          <p:nvCxnSpPr>
            <p:cNvPr id="92" name="连接符: 肘形 91">
              <a:extLst>
                <a:ext uri="{FF2B5EF4-FFF2-40B4-BE49-F238E27FC236}">
                  <a16:creationId xmlns:a16="http://schemas.microsoft.com/office/drawing/2014/main" id="{BFBB3C9D-22E2-4EC1-859F-50D9B07A2B7F}"/>
                </a:ext>
              </a:extLst>
            </p:cNvPr>
            <p:cNvCxnSpPr>
              <a:cxnSpLocks/>
              <a:stCxn id="77" idx="3"/>
              <a:endCxn id="95" idx="1"/>
            </p:cNvCxnSpPr>
            <p:nvPr/>
          </p:nvCxnSpPr>
          <p:spPr>
            <a:xfrm flipV="1">
              <a:off x="5181703" y="4074949"/>
              <a:ext cx="1793569" cy="1405366"/>
            </a:xfrm>
            <a:prstGeom prst="bentConnector3">
              <a:avLst>
                <a:gd name="adj1" fmla="val 50000"/>
              </a:avLst>
            </a:prstGeom>
            <a:ln w="38100" cap="flat">
              <a:solidFill>
                <a:schemeClr val="tx1"/>
              </a:solidFill>
              <a:prstDash val="sysDash"/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C3B800B4-96CA-4085-A5C0-45952D7E78DA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3429824" y="2565242"/>
              <a:ext cx="2646221" cy="1509706"/>
            </a:xfrm>
            <a:prstGeom prst="bentConnector3">
              <a:avLst>
                <a:gd name="adj1" fmla="val 100105"/>
              </a:avLst>
            </a:prstGeom>
            <a:ln w="38100" cap="flat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276873ED-6633-455E-BDA4-1C08122CEF0A}"/>
                </a:ext>
              </a:extLst>
            </p:cNvPr>
            <p:cNvSpPr/>
            <p:nvPr/>
          </p:nvSpPr>
          <p:spPr>
            <a:xfrm>
              <a:off x="6975272" y="3794022"/>
              <a:ext cx="4037047" cy="56185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014F4A12-D887-41F8-99A7-7BD1E2D1DF05}"/>
                </a:ext>
              </a:extLst>
            </p:cNvPr>
            <p:cNvSpPr txBox="1"/>
            <p:nvPr/>
          </p:nvSpPr>
          <p:spPr>
            <a:xfrm>
              <a:off x="7390439" y="3876897"/>
              <a:ext cx="3759044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Initiate Fine Deduction Request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6" name="图形 95">
              <a:extLst>
                <a:ext uri="{FF2B5EF4-FFF2-40B4-BE49-F238E27FC236}">
                  <a16:creationId xmlns:a16="http://schemas.microsoft.com/office/drawing/2014/main" id="{DEDA7856-BA7D-4C49-BB8C-5B838B510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72142" y="3859197"/>
              <a:ext cx="400756" cy="400756"/>
            </a:xfrm>
            <a:prstGeom prst="rect">
              <a:avLst/>
            </a:prstGeom>
          </p:spPr>
        </p:pic>
        <p:pic>
          <p:nvPicPr>
            <p:cNvPr id="97" name="图形 96">
              <a:extLst>
                <a:ext uri="{FF2B5EF4-FFF2-40B4-BE49-F238E27FC236}">
                  <a16:creationId xmlns:a16="http://schemas.microsoft.com/office/drawing/2014/main" id="{933F8F31-0380-427C-852E-A3A4A6A18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61605" y="2997532"/>
              <a:ext cx="415998" cy="415998"/>
            </a:xfrm>
            <a:prstGeom prst="rect">
              <a:avLst/>
            </a:prstGeom>
          </p:spPr>
        </p:pic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E319732F-C182-4F97-8004-C8396CFE2276}"/>
                </a:ext>
              </a:extLst>
            </p:cNvPr>
            <p:cNvSpPr txBox="1"/>
            <p:nvPr/>
          </p:nvSpPr>
          <p:spPr>
            <a:xfrm>
              <a:off x="7749807" y="4785680"/>
              <a:ext cx="31846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Deduct Money from Buyer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91CBB50F-5B79-46A4-9531-0846E8028849}"/>
                </a:ext>
              </a:extLst>
            </p:cNvPr>
            <p:cNvSpPr/>
            <p:nvPr/>
          </p:nvSpPr>
          <p:spPr>
            <a:xfrm>
              <a:off x="6958927" y="4696303"/>
              <a:ext cx="4072026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5295B00A-B73E-456C-9B07-39D553DC7705}"/>
                </a:ext>
              </a:extLst>
            </p:cNvPr>
            <p:cNvCxnSpPr>
              <a:cxnSpLocks/>
              <a:stCxn id="95" idx="2"/>
              <a:endCxn id="99" idx="0"/>
            </p:cNvCxnSpPr>
            <p:nvPr/>
          </p:nvCxnSpPr>
          <p:spPr>
            <a:xfrm>
              <a:off x="8993796" y="4355876"/>
              <a:ext cx="1144" cy="34042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4537EBD-4DBC-4F4C-A016-066E9C58AE04}"/>
                </a:ext>
              </a:extLst>
            </p:cNvPr>
            <p:cNvSpPr txBox="1"/>
            <p:nvPr/>
          </p:nvSpPr>
          <p:spPr>
            <a:xfrm>
              <a:off x="9113997" y="4408271"/>
              <a:ext cx="1051570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Successfully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90956BE-13F4-4B4A-9716-81A21E0925DB}"/>
                </a:ext>
              </a:extLst>
            </p:cNvPr>
            <p:cNvSpPr/>
            <p:nvPr/>
          </p:nvSpPr>
          <p:spPr>
            <a:xfrm>
              <a:off x="6958927" y="5548549"/>
              <a:ext cx="4072026" cy="56185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64E2C606-0F91-4216-A54A-F899B21BF494}"/>
                </a:ext>
              </a:extLst>
            </p:cNvPr>
            <p:cNvSpPr txBox="1"/>
            <p:nvPr/>
          </p:nvSpPr>
          <p:spPr>
            <a:xfrm>
              <a:off x="7696496" y="5634801"/>
              <a:ext cx="3258971" cy="646331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Transfer Money to Seller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3" name="图形 102">
              <a:extLst>
                <a:ext uri="{FF2B5EF4-FFF2-40B4-BE49-F238E27FC236}">
                  <a16:creationId xmlns:a16="http://schemas.microsoft.com/office/drawing/2014/main" id="{365C1819-6F5D-41C0-AF94-73D219F8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61605" y="2127613"/>
              <a:ext cx="424355" cy="424355"/>
            </a:xfrm>
            <a:prstGeom prst="rect">
              <a:avLst/>
            </a:prstGeom>
          </p:spPr>
        </p:pic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47B1C5BD-2A16-4B8F-A8AE-A1B342610E20}"/>
                </a:ext>
              </a:extLst>
            </p:cNvPr>
            <p:cNvCxnSpPr>
              <a:cxnSpLocks/>
              <a:stCxn id="99" idx="2"/>
              <a:endCxn id="104" idx="0"/>
            </p:cNvCxnSpPr>
            <p:nvPr/>
          </p:nvCxnSpPr>
          <p:spPr>
            <a:xfrm>
              <a:off x="8994940" y="5258157"/>
              <a:ext cx="0" cy="29039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E33F5C99-91E1-4B50-9FCF-8036288A1943}"/>
                </a:ext>
              </a:extLst>
            </p:cNvPr>
            <p:cNvSpPr txBox="1"/>
            <p:nvPr/>
          </p:nvSpPr>
          <p:spPr>
            <a:xfrm>
              <a:off x="7732244" y="2989536"/>
              <a:ext cx="2926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Insufficient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ccount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alance</a:t>
              </a:r>
            </a:p>
          </p:txBody>
        </p:sp>
        <p:pic>
          <p:nvPicPr>
            <p:cNvPr id="108" name="图形 107">
              <a:extLst>
                <a:ext uri="{FF2B5EF4-FFF2-40B4-BE49-F238E27FC236}">
                  <a16:creationId xmlns:a16="http://schemas.microsoft.com/office/drawing/2014/main" id="{E298412F-1800-478B-99D7-4C0152FF9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67107" y="4801250"/>
              <a:ext cx="400756" cy="400756"/>
            </a:xfrm>
            <a:prstGeom prst="rect">
              <a:avLst/>
            </a:prstGeom>
          </p:spPr>
        </p:pic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70D63707-FF47-4A12-AFB9-6A7CD5E44C35}"/>
                </a:ext>
              </a:extLst>
            </p:cNvPr>
            <p:cNvCxnSpPr>
              <a:cxnSpLocks/>
              <a:stCxn id="95" idx="0"/>
              <a:endCxn id="107" idx="2"/>
            </p:cNvCxnSpPr>
            <p:nvPr/>
          </p:nvCxnSpPr>
          <p:spPr>
            <a:xfrm flipV="1">
              <a:off x="8993796" y="3468515"/>
              <a:ext cx="4676" cy="32550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4F03563-7A09-4C12-8CBB-5FE1004FC64D}"/>
                </a:ext>
              </a:extLst>
            </p:cNvPr>
            <p:cNvSpPr txBox="1"/>
            <p:nvPr/>
          </p:nvSpPr>
          <p:spPr>
            <a:xfrm>
              <a:off x="9113997" y="3534948"/>
              <a:ext cx="548227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Failed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5CD487A9-DBAC-482E-B5BB-45A1042619DD}"/>
                </a:ext>
              </a:extLst>
            </p:cNvPr>
            <p:cNvSpPr txBox="1"/>
            <p:nvPr/>
          </p:nvSpPr>
          <p:spPr>
            <a:xfrm>
              <a:off x="7714317" y="2142651"/>
              <a:ext cx="31094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Deduct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redit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cores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 Lawsuit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3" name="图形 112">
              <a:extLst>
                <a:ext uri="{FF2B5EF4-FFF2-40B4-BE49-F238E27FC236}">
                  <a16:creationId xmlns:a16="http://schemas.microsoft.com/office/drawing/2014/main" id="{BDE1122A-1982-4778-9672-4728CECB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67107" y="5638016"/>
              <a:ext cx="400756" cy="400756"/>
            </a:xfrm>
            <a:prstGeom prst="rect">
              <a:avLst/>
            </a:prstGeom>
          </p:spPr>
        </p:pic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468CDD2B-913B-40F2-AF53-F554CA881693}"/>
                </a:ext>
              </a:extLst>
            </p:cNvPr>
            <p:cNvCxnSpPr>
              <a:cxnSpLocks/>
              <a:stCxn id="107" idx="0"/>
              <a:endCxn id="112" idx="2"/>
            </p:cNvCxnSpPr>
            <p:nvPr/>
          </p:nvCxnSpPr>
          <p:spPr>
            <a:xfrm flipH="1" flipV="1">
              <a:off x="8987969" y="2621630"/>
              <a:ext cx="10503" cy="28503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73EF5EDC-CF41-464F-9D67-6513F8734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7" y="257160"/>
            <a:ext cx="8208934" cy="475612"/>
          </a:xfrm>
        </p:spPr>
        <p:txBody>
          <a:bodyPr/>
          <a:lstStyle/>
          <a:p>
            <a:r>
              <a:rPr lang="en-US" dirty="0"/>
              <a:t>Ⅱ. </a:t>
            </a:r>
            <a:r>
              <a:rPr lang="en-US" altLang="zh-CN" dirty="0"/>
              <a:t>Business Architecture Analysis: </a:t>
            </a:r>
            <a:r>
              <a:rPr lang="en-US" altLang="zh-CN" dirty="0">
                <a:solidFill>
                  <a:schemeClr val="accent1"/>
                </a:solidFill>
              </a:rPr>
              <a:t>Daily Consumption (2/2)</a:t>
            </a:r>
          </a:p>
        </p:txBody>
      </p:sp>
      <p:sp>
        <p:nvSpPr>
          <p:cNvPr id="219" name="Rectangle 4">
            <a:extLst>
              <a:ext uri="{FF2B5EF4-FFF2-40B4-BE49-F238E27FC236}">
                <a16:creationId xmlns:a16="http://schemas.microsoft.com/office/drawing/2014/main" id="{9EE3B83F-CE91-445F-B453-A66E305D7E04}"/>
              </a:ext>
            </a:extLst>
          </p:cNvPr>
          <p:cNvSpPr/>
          <p:nvPr/>
        </p:nvSpPr>
        <p:spPr>
          <a:xfrm>
            <a:off x="7439520" y="918571"/>
            <a:ext cx="4277350" cy="526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Credit Scoring Mechanism (More Discount)</a:t>
            </a:r>
          </a:p>
        </p:txBody>
      </p:sp>
      <p:sp>
        <p:nvSpPr>
          <p:cNvPr id="220" name="Rectangle 4">
            <a:extLst>
              <a:ext uri="{FF2B5EF4-FFF2-40B4-BE49-F238E27FC236}">
                <a16:creationId xmlns:a16="http://schemas.microsoft.com/office/drawing/2014/main" id="{38089F72-6223-4483-99B0-508B549CB2E2}"/>
              </a:ext>
            </a:extLst>
          </p:cNvPr>
          <p:cNvSpPr/>
          <p:nvPr/>
        </p:nvSpPr>
        <p:spPr>
          <a:xfrm>
            <a:off x="1205757" y="918572"/>
            <a:ext cx="5366217" cy="526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Multiple options: Per-Use Card / Monthly / Annual Pass</a:t>
            </a:r>
          </a:p>
        </p:txBody>
      </p:sp>
      <p:grpSp>
        <p:nvGrpSpPr>
          <p:cNvPr id="223" name="Group 52">
            <a:extLst>
              <a:ext uri="{FF2B5EF4-FFF2-40B4-BE49-F238E27FC236}">
                <a16:creationId xmlns:a16="http://schemas.microsoft.com/office/drawing/2014/main" id="{02149CFA-E0EF-4BEC-AFE9-1C1C67FD2223}"/>
              </a:ext>
            </a:extLst>
          </p:cNvPr>
          <p:cNvGrpSpPr/>
          <p:nvPr/>
        </p:nvGrpSpPr>
        <p:grpSpPr>
          <a:xfrm>
            <a:off x="570781" y="903053"/>
            <a:ext cx="526499" cy="526499"/>
            <a:chOff x="7567283" y="2957120"/>
            <a:chExt cx="678581" cy="678581"/>
          </a:xfrm>
        </p:grpSpPr>
        <p:sp>
          <p:nvSpPr>
            <p:cNvPr id="224" name="Freeform 19">
              <a:extLst>
                <a:ext uri="{FF2B5EF4-FFF2-40B4-BE49-F238E27FC236}">
                  <a16:creationId xmlns:a16="http://schemas.microsoft.com/office/drawing/2014/main" id="{2D32BD55-DD7A-47A3-9E47-BF7DAF6F1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5" name="Oval 43">
              <a:extLst>
                <a:ext uri="{FF2B5EF4-FFF2-40B4-BE49-F238E27FC236}">
                  <a16:creationId xmlns:a16="http://schemas.microsoft.com/office/drawing/2014/main" id="{E76B92C4-116C-4CC4-8FEE-61D4AC870F4A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26" name="Group 52">
            <a:extLst>
              <a:ext uri="{FF2B5EF4-FFF2-40B4-BE49-F238E27FC236}">
                <a16:creationId xmlns:a16="http://schemas.microsoft.com/office/drawing/2014/main" id="{02DB55F7-18CB-4959-B581-C6A4B025DAA1}"/>
              </a:ext>
            </a:extLst>
          </p:cNvPr>
          <p:cNvGrpSpPr/>
          <p:nvPr/>
        </p:nvGrpSpPr>
        <p:grpSpPr>
          <a:xfrm>
            <a:off x="6812376" y="902986"/>
            <a:ext cx="526499" cy="526499"/>
            <a:chOff x="7567283" y="2957120"/>
            <a:chExt cx="678581" cy="678581"/>
          </a:xfrm>
        </p:grpSpPr>
        <p:sp>
          <p:nvSpPr>
            <p:cNvPr id="227" name="Freeform 19">
              <a:extLst>
                <a:ext uri="{FF2B5EF4-FFF2-40B4-BE49-F238E27FC236}">
                  <a16:creationId xmlns:a16="http://schemas.microsoft.com/office/drawing/2014/main" id="{ADAE39BE-4717-4082-9971-57492E3A0C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8" name="Oval 43">
              <a:extLst>
                <a:ext uri="{FF2B5EF4-FFF2-40B4-BE49-F238E27FC236}">
                  <a16:creationId xmlns:a16="http://schemas.microsoft.com/office/drawing/2014/main" id="{0AA21F80-FB87-4915-884E-68E12C6E1A92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pic>
        <p:nvPicPr>
          <p:cNvPr id="230" name="图形 229">
            <a:extLst>
              <a:ext uri="{FF2B5EF4-FFF2-40B4-BE49-F238E27FC236}">
                <a16:creationId xmlns:a16="http://schemas.microsoft.com/office/drawing/2014/main" id="{04011A2C-EA36-4CC6-9A9E-06C47CC93C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88369" y="975258"/>
            <a:ext cx="374512" cy="374512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86E16AD7-0E67-4266-BB9E-880CA4BA90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3232" y="984581"/>
            <a:ext cx="359496" cy="3594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0A8CA-82C3-B047-BC35-CC67B6B23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9921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本占位符 50">
            <a:extLst>
              <a:ext uri="{FF2B5EF4-FFF2-40B4-BE49-F238E27FC236}">
                <a16:creationId xmlns:a16="http://schemas.microsoft.com/office/drawing/2014/main" id="{11FB4FE8-E998-40C6-A950-2E40D67B9A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6" y="257160"/>
            <a:ext cx="8901904" cy="475612"/>
          </a:xfrm>
        </p:spPr>
        <p:txBody>
          <a:bodyPr/>
          <a:lstStyle/>
          <a:p>
            <a:r>
              <a:rPr lang="en-US" dirty="0"/>
              <a:t>Ⅱ. </a:t>
            </a:r>
            <a:r>
              <a:rPr lang="en-US" altLang="zh-CN" dirty="0"/>
              <a:t>Business Architecture Analysis: </a:t>
            </a:r>
            <a:r>
              <a:rPr lang="en-US" altLang="zh-CN" dirty="0">
                <a:solidFill>
                  <a:schemeClr val="accent1"/>
                </a:solidFill>
              </a:rPr>
              <a:t>Contract Termination (1/4)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4792B48-0575-4FB1-A4F3-2BFD7BAEE3FC}"/>
              </a:ext>
            </a:extLst>
          </p:cNvPr>
          <p:cNvSpPr/>
          <p:nvPr/>
        </p:nvSpPr>
        <p:spPr>
          <a:xfrm>
            <a:off x="1002878" y="2113498"/>
            <a:ext cx="10178587" cy="45434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>
            <a:noFill/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E758AF3-05C9-4A72-9448-588CB578A594}"/>
              </a:ext>
            </a:extLst>
          </p:cNvPr>
          <p:cNvSpPr/>
          <p:nvPr/>
        </p:nvSpPr>
        <p:spPr>
          <a:xfrm>
            <a:off x="1010534" y="1552958"/>
            <a:ext cx="10170932" cy="570968"/>
          </a:xfrm>
          <a:prstGeom prst="rect">
            <a:avLst/>
          </a:prstGeom>
          <a:solidFill>
            <a:srgbClr val="113778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Terminates the Contract (Pay First &amp; Use Later)</a:t>
            </a:r>
            <a:endParaRPr lang="zh-CN" altLang="en-US" sz="25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9" name="图形 128">
            <a:extLst>
              <a:ext uri="{FF2B5EF4-FFF2-40B4-BE49-F238E27FC236}">
                <a16:creationId xmlns:a16="http://schemas.microsoft.com/office/drawing/2014/main" id="{4803DE91-5318-4045-ADAE-532B83FE6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1670" y="2529808"/>
            <a:ext cx="561854" cy="561854"/>
          </a:xfrm>
          <a:prstGeom prst="rect">
            <a:avLst/>
          </a:prstGeom>
        </p:spPr>
      </p:pic>
      <p:sp>
        <p:nvSpPr>
          <p:cNvPr id="130" name="文本框 129">
            <a:extLst>
              <a:ext uri="{FF2B5EF4-FFF2-40B4-BE49-F238E27FC236}">
                <a16:creationId xmlns:a16="http://schemas.microsoft.com/office/drawing/2014/main" id="{C6676D71-0A88-4B7D-AE12-0E66A1C9AD1E}"/>
              </a:ext>
            </a:extLst>
          </p:cNvPr>
          <p:cNvSpPr txBox="1"/>
          <p:nvPr/>
        </p:nvSpPr>
        <p:spPr>
          <a:xfrm>
            <a:off x="2759281" y="2149930"/>
            <a:ext cx="877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A753B70D-46FF-4EEE-B731-4BE6A5F4D50E}"/>
              </a:ext>
            </a:extLst>
          </p:cNvPr>
          <p:cNvSpPr/>
          <p:nvPr/>
        </p:nvSpPr>
        <p:spPr>
          <a:xfrm>
            <a:off x="1156583" y="4814422"/>
            <a:ext cx="4072026" cy="472440"/>
          </a:xfrm>
          <a:prstGeom prst="rect">
            <a:avLst/>
          </a:prstGeom>
          <a:solidFill>
            <a:srgbClr val="436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 for PBL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3023A3D9-18F6-4FD9-ABEF-A118FB1B89CD}"/>
              </a:ext>
            </a:extLst>
          </p:cNvPr>
          <p:cNvGrpSpPr/>
          <p:nvPr/>
        </p:nvGrpSpPr>
        <p:grpSpPr>
          <a:xfrm>
            <a:off x="1156584" y="3411542"/>
            <a:ext cx="4072026" cy="561854"/>
            <a:chOff x="3859729" y="3695712"/>
            <a:chExt cx="4072026" cy="561854"/>
          </a:xfrm>
        </p:grpSpPr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BCFE9332-BD27-4D4B-8F3C-21497F7B1609}"/>
                </a:ext>
              </a:extLst>
            </p:cNvPr>
            <p:cNvSpPr txBox="1"/>
            <p:nvPr/>
          </p:nvSpPr>
          <p:spPr>
            <a:xfrm>
              <a:off x="4422530" y="3778502"/>
              <a:ext cx="3438838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Contract Termination Request</a:t>
              </a:r>
              <a:endParaRPr lang="zh-CN" altLang="zh-CN" dirty="0">
                <a:effectLst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546325EA-6343-46D3-BE92-24DC9CF5B764}"/>
                </a:ext>
              </a:extLst>
            </p:cNvPr>
            <p:cNvSpPr/>
            <p:nvPr/>
          </p:nvSpPr>
          <p:spPr>
            <a:xfrm>
              <a:off x="3859729" y="3695712"/>
              <a:ext cx="4072026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AEE84555-CF9D-47A4-AD03-F2199C21BFE3}"/>
              </a:ext>
            </a:extLst>
          </p:cNvPr>
          <p:cNvCxnSpPr>
            <a:cxnSpLocks/>
            <a:stCxn id="129" idx="2"/>
            <a:endCxn id="134" idx="0"/>
          </p:cNvCxnSpPr>
          <p:nvPr/>
        </p:nvCxnSpPr>
        <p:spPr>
          <a:xfrm>
            <a:off x="3192597" y="3091662"/>
            <a:ext cx="0" cy="319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A2522FE3-EAF3-488B-9C5A-4D9BAD013927}"/>
              </a:ext>
            </a:extLst>
          </p:cNvPr>
          <p:cNvCxnSpPr>
            <a:cxnSpLocks/>
            <a:stCxn id="134" idx="2"/>
            <a:endCxn id="131" idx="0"/>
          </p:cNvCxnSpPr>
          <p:nvPr/>
        </p:nvCxnSpPr>
        <p:spPr>
          <a:xfrm flipH="1">
            <a:off x="3192596" y="3973396"/>
            <a:ext cx="1" cy="841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5148C503-018D-4977-97BC-3EB0D96A6478}"/>
              </a:ext>
            </a:extLst>
          </p:cNvPr>
          <p:cNvGrpSpPr/>
          <p:nvPr/>
        </p:nvGrpSpPr>
        <p:grpSpPr>
          <a:xfrm>
            <a:off x="7032684" y="4082745"/>
            <a:ext cx="4037047" cy="561854"/>
            <a:chOff x="10836285" y="5845046"/>
            <a:chExt cx="4037047" cy="561854"/>
          </a:xfrm>
        </p:grpSpPr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95B4ACB7-9B0C-4993-A8CA-C11CEE5B6A02}"/>
                </a:ext>
              </a:extLst>
            </p:cNvPr>
            <p:cNvSpPr txBox="1"/>
            <p:nvPr/>
          </p:nvSpPr>
          <p:spPr>
            <a:xfrm>
              <a:off x="11628291" y="5935683"/>
              <a:ext cx="28021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Impose Fines on Buyer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A281542B-4D25-4774-8FE3-3E40D1788E26}"/>
                </a:ext>
              </a:extLst>
            </p:cNvPr>
            <p:cNvSpPr/>
            <p:nvPr/>
          </p:nvSpPr>
          <p:spPr>
            <a:xfrm>
              <a:off x="10836285" y="5845046"/>
              <a:ext cx="4037047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48" name="图形 147">
              <a:extLst>
                <a:ext uri="{FF2B5EF4-FFF2-40B4-BE49-F238E27FC236}">
                  <a16:creationId xmlns:a16="http://schemas.microsoft.com/office/drawing/2014/main" id="{A14C7762-4CCA-474C-9010-0B597F259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33155" y="5910221"/>
              <a:ext cx="400756" cy="400756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AEEBF9B3-3EFF-4ECE-8AD7-B21FF47B5D28}"/>
              </a:ext>
            </a:extLst>
          </p:cNvPr>
          <p:cNvGrpSpPr/>
          <p:nvPr/>
        </p:nvGrpSpPr>
        <p:grpSpPr>
          <a:xfrm>
            <a:off x="7016339" y="4985026"/>
            <a:ext cx="4072026" cy="561854"/>
            <a:chOff x="9236682" y="2880454"/>
            <a:chExt cx="4072026" cy="5618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F026EAF1-2E52-494D-923E-46A7127B24E0}"/>
                </a:ext>
              </a:extLst>
            </p:cNvPr>
            <p:cNvSpPr txBox="1"/>
            <p:nvPr/>
          </p:nvSpPr>
          <p:spPr>
            <a:xfrm>
              <a:off x="10237220" y="2986724"/>
              <a:ext cx="26857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Discount to Seller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93E16F18-7E04-45A8-9F3B-D8DC6AA2E2FF}"/>
                </a:ext>
              </a:extLst>
            </p:cNvPr>
            <p:cNvSpPr/>
            <p:nvPr/>
          </p:nvSpPr>
          <p:spPr>
            <a:xfrm>
              <a:off x="9236682" y="2880454"/>
              <a:ext cx="4072026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A7F9B49D-15BF-40CE-8B80-7F3B2B52E6E0}"/>
              </a:ext>
            </a:extLst>
          </p:cNvPr>
          <p:cNvCxnSpPr>
            <a:cxnSpLocks/>
            <a:stCxn id="139" idx="2"/>
            <a:endCxn id="151" idx="0"/>
          </p:cNvCxnSpPr>
          <p:nvPr/>
        </p:nvCxnSpPr>
        <p:spPr>
          <a:xfrm>
            <a:off x="9051208" y="4644599"/>
            <a:ext cx="1144" cy="34042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9004FE14-C60B-4953-8E90-71C7CDCFEE3B}"/>
              </a:ext>
            </a:extLst>
          </p:cNvPr>
          <p:cNvGrpSpPr/>
          <p:nvPr/>
        </p:nvGrpSpPr>
        <p:grpSpPr>
          <a:xfrm>
            <a:off x="7016339" y="5837272"/>
            <a:ext cx="4072026" cy="561854"/>
            <a:chOff x="9903268" y="5700337"/>
            <a:chExt cx="4072026" cy="561854"/>
          </a:xfrm>
        </p:grpSpPr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BCC4F3AB-DFB5-4904-A8CE-5B7AB9550297}"/>
                </a:ext>
              </a:extLst>
            </p:cNvPr>
            <p:cNvSpPr/>
            <p:nvPr/>
          </p:nvSpPr>
          <p:spPr>
            <a:xfrm>
              <a:off x="9903268" y="5700337"/>
              <a:ext cx="4072026" cy="56185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304F5E26-8522-4772-91F7-CD421232EED4}"/>
                </a:ext>
              </a:extLst>
            </p:cNvPr>
            <p:cNvSpPr txBox="1"/>
            <p:nvPr/>
          </p:nvSpPr>
          <p:spPr>
            <a:xfrm>
              <a:off x="10717791" y="5785819"/>
              <a:ext cx="3058811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Transfer Money Left to Buyer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B0C04671-C89E-4999-B7A5-756B95460325}"/>
              </a:ext>
            </a:extLst>
          </p:cNvPr>
          <p:cNvCxnSpPr>
            <a:cxnSpLocks/>
            <a:stCxn id="151" idx="2"/>
            <a:endCxn id="155" idx="0"/>
          </p:cNvCxnSpPr>
          <p:nvPr/>
        </p:nvCxnSpPr>
        <p:spPr>
          <a:xfrm>
            <a:off x="9052352" y="5546880"/>
            <a:ext cx="0" cy="29039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56ADD5AC-BB13-420D-A7BB-5C8DE307540E}"/>
              </a:ext>
            </a:extLst>
          </p:cNvPr>
          <p:cNvSpPr txBox="1"/>
          <p:nvPr/>
        </p:nvSpPr>
        <p:spPr>
          <a:xfrm>
            <a:off x="3261230" y="3050030"/>
            <a:ext cx="2000757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Verification …</a:t>
            </a:r>
            <a:endParaRPr lang="zh-CN" altLang="en-US" sz="1600" dirty="0"/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4BACEDE0-1C3A-4551-A0C1-D1CD015E0251}"/>
              </a:ext>
            </a:extLst>
          </p:cNvPr>
          <p:cNvCxnSpPr>
            <a:cxnSpLocks/>
            <a:stCxn id="131" idx="3"/>
            <a:endCxn id="139" idx="1"/>
          </p:cNvCxnSpPr>
          <p:nvPr/>
        </p:nvCxnSpPr>
        <p:spPr>
          <a:xfrm flipV="1">
            <a:off x="5228609" y="4363672"/>
            <a:ext cx="1804075" cy="686970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连接符: 肘形 158">
            <a:extLst>
              <a:ext uri="{FF2B5EF4-FFF2-40B4-BE49-F238E27FC236}">
                <a16:creationId xmlns:a16="http://schemas.microsoft.com/office/drawing/2014/main" id="{F3235A94-2FC1-4FA9-B980-84DDD8B359C3}"/>
              </a:ext>
            </a:extLst>
          </p:cNvPr>
          <p:cNvCxnSpPr>
            <a:cxnSpLocks/>
            <a:stCxn id="155" idx="1"/>
            <a:endCxn id="131" idx="2"/>
          </p:cNvCxnSpPr>
          <p:nvPr/>
        </p:nvCxnSpPr>
        <p:spPr>
          <a:xfrm rot="10800000">
            <a:off x="3192597" y="5286863"/>
            <a:ext cx="3823743" cy="831337"/>
          </a:xfrm>
          <a:prstGeom prst="bentConnector2">
            <a:avLst/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图形 159">
            <a:extLst>
              <a:ext uri="{FF2B5EF4-FFF2-40B4-BE49-F238E27FC236}">
                <a16:creationId xmlns:a16="http://schemas.microsoft.com/office/drawing/2014/main" id="{DCE5B6A6-6B60-46A2-84A7-92FC7F5C58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3807" y="3499516"/>
            <a:ext cx="397427" cy="397427"/>
          </a:xfrm>
          <a:prstGeom prst="rect">
            <a:avLst/>
          </a:prstGeom>
        </p:spPr>
      </p:pic>
      <p:pic>
        <p:nvPicPr>
          <p:cNvPr id="161" name="图形 160">
            <a:extLst>
              <a:ext uri="{FF2B5EF4-FFF2-40B4-BE49-F238E27FC236}">
                <a16:creationId xmlns:a16="http://schemas.microsoft.com/office/drawing/2014/main" id="{14869496-123B-42DD-B81F-44C862ADD4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6825" y="5074640"/>
            <a:ext cx="400756" cy="400756"/>
          </a:xfrm>
          <a:prstGeom prst="rect">
            <a:avLst/>
          </a:prstGeom>
        </p:spPr>
      </p:pic>
      <p:pic>
        <p:nvPicPr>
          <p:cNvPr id="162" name="图形 161">
            <a:extLst>
              <a:ext uri="{FF2B5EF4-FFF2-40B4-BE49-F238E27FC236}">
                <a16:creationId xmlns:a16="http://schemas.microsoft.com/office/drawing/2014/main" id="{489CF35D-2BA9-4682-84AD-01F704CE5C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4403" y="5903364"/>
            <a:ext cx="400756" cy="400756"/>
          </a:xfrm>
          <a:prstGeom prst="rect">
            <a:avLst/>
          </a:prstGeom>
        </p:spPr>
      </p:pic>
      <p:sp>
        <p:nvSpPr>
          <p:cNvPr id="182" name="Rectangle 4">
            <a:extLst>
              <a:ext uri="{FF2B5EF4-FFF2-40B4-BE49-F238E27FC236}">
                <a16:creationId xmlns:a16="http://schemas.microsoft.com/office/drawing/2014/main" id="{F49D2B1F-B7CE-4E16-B2C9-620D47A5CCA2}"/>
              </a:ext>
            </a:extLst>
          </p:cNvPr>
          <p:cNvSpPr/>
          <p:nvPr/>
        </p:nvSpPr>
        <p:spPr>
          <a:xfrm>
            <a:off x="5721556" y="872851"/>
            <a:ext cx="3504789" cy="526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800" b="1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Reclaim</a:t>
            </a:r>
            <a:r>
              <a:rPr lang="en-US" altLang="zh-CN" sz="1800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Discount and Give It Back</a:t>
            </a:r>
          </a:p>
        </p:txBody>
      </p:sp>
      <p:sp>
        <p:nvSpPr>
          <p:cNvPr id="183" name="Rectangle 4">
            <a:extLst>
              <a:ext uri="{FF2B5EF4-FFF2-40B4-BE49-F238E27FC236}">
                <a16:creationId xmlns:a16="http://schemas.microsoft.com/office/drawing/2014/main" id="{C57152C6-6173-4C89-80B7-199DBC0024C4}"/>
              </a:ext>
            </a:extLst>
          </p:cNvPr>
          <p:cNvSpPr/>
          <p:nvPr/>
        </p:nvSpPr>
        <p:spPr>
          <a:xfrm>
            <a:off x="1205757" y="872852"/>
            <a:ext cx="3748577" cy="526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Bidirectional monitoring: </a:t>
            </a:r>
            <a:r>
              <a:rPr lang="en-US" altLang="zh-CN" b="1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Buyer Side</a:t>
            </a:r>
          </a:p>
        </p:txBody>
      </p:sp>
      <p:grpSp>
        <p:nvGrpSpPr>
          <p:cNvPr id="186" name="Group 52">
            <a:extLst>
              <a:ext uri="{FF2B5EF4-FFF2-40B4-BE49-F238E27FC236}">
                <a16:creationId xmlns:a16="http://schemas.microsoft.com/office/drawing/2014/main" id="{9DE5D358-9FE7-49EF-A436-22A8DFCBE737}"/>
              </a:ext>
            </a:extLst>
          </p:cNvPr>
          <p:cNvGrpSpPr/>
          <p:nvPr/>
        </p:nvGrpSpPr>
        <p:grpSpPr>
          <a:xfrm>
            <a:off x="570781" y="857333"/>
            <a:ext cx="526499" cy="526499"/>
            <a:chOff x="7567283" y="2957120"/>
            <a:chExt cx="678581" cy="678581"/>
          </a:xfrm>
        </p:grpSpPr>
        <p:sp>
          <p:nvSpPr>
            <p:cNvPr id="187" name="Freeform 19">
              <a:extLst>
                <a:ext uri="{FF2B5EF4-FFF2-40B4-BE49-F238E27FC236}">
                  <a16:creationId xmlns:a16="http://schemas.microsoft.com/office/drawing/2014/main" id="{F126A0B0-77AC-4108-8096-4B1D69DEC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8" name="Oval 43">
              <a:extLst>
                <a:ext uri="{FF2B5EF4-FFF2-40B4-BE49-F238E27FC236}">
                  <a16:creationId xmlns:a16="http://schemas.microsoft.com/office/drawing/2014/main" id="{255C454D-8472-4DAF-B406-ED1FDAA19ACF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89" name="Group 52">
            <a:extLst>
              <a:ext uri="{FF2B5EF4-FFF2-40B4-BE49-F238E27FC236}">
                <a16:creationId xmlns:a16="http://schemas.microsoft.com/office/drawing/2014/main" id="{244E5CFD-071A-4E98-9813-286E1537BA1F}"/>
              </a:ext>
            </a:extLst>
          </p:cNvPr>
          <p:cNvGrpSpPr/>
          <p:nvPr/>
        </p:nvGrpSpPr>
        <p:grpSpPr>
          <a:xfrm>
            <a:off x="5094412" y="857266"/>
            <a:ext cx="526499" cy="526499"/>
            <a:chOff x="7567283" y="2957120"/>
            <a:chExt cx="678581" cy="678581"/>
          </a:xfrm>
        </p:grpSpPr>
        <p:sp>
          <p:nvSpPr>
            <p:cNvPr id="190" name="Freeform 19">
              <a:extLst>
                <a:ext uri="{FF2B5EF4-FFF2-40B4-BE49-F238E27FC236}">
                  <a16:creationId xmlns:a16="http://schemas.microsoft.com/office/drawing/2014/main" id="{6ED948F5-D251-41DB-8566-AB21BC36DB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1" name="Oval 43">
              <a:extLst>
                <a:ext uri="{FF2B5EF4-FFF2-40B4-BE49-F238E27FC236}">
                  <a16:creationId xmlns:a16="http://schemas.microsoft.com/office/drawing/2014/main" id="{EB19693C-941E-4222-A2E0-E4FA29CF8B3F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pic>
        <p:nvPicPr>
          <p:cNvPr id="192" name="图形 191">
            <a:extLst>
              <a:ext uri="{FF2B5EF4-FFF2-40B4-BE49-F238E27FC236}">
                <a16:creationId xmlns:a16="http://schemas.microsoft.com/office/drawing/2014/main" id="{FD3F6BC4-FF6F-412D-8B20-85C9C8B83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6155" y="908301"/>
            <a:ext cx="395749" cy="395749"/>
          </a:xfrm>
          <a:prstGeom prst="rect">
            <a:avLst/>
          </a:prstGeom>
        </p:spPr>
      </p:pic>
      <p:pic>
        <p:nvPicPr>
          <p:cNvPr id="193" name="图形 192">
            <a:extLst>
              <a:ext uri="{FF2B5EF4-FFF2-40B4-BE49-F238E27FC236}">
                <a16:creationId xmlns:a16="http://schemas.microsoft.com/office/drawing/2014/main" id="{F36BC938-12B3-488C-86F7-B06715BDB1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1278" y="924132"/>
            <a:ext cx="392766" cy="3927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E54AB1-9A58-2948-9645-A0C8198AE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956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73EF5EDC-CF41-464F-9D67-6513F8734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6" y="257160"/>
            <a:ext cx="8661014" cy="475612"/>
          </a:xfrm>
        </p:spPr>
        <p:txBody>
          <a:bodyPr/>
          <a:lstStyle/>
          <a:p>
            <a:r>
              <a:rPr lang="en-US" dirty="0"/>
              <a:t>Ⅱ. </a:t>
            </a:r>
            <a:r>
              <a:rPr lang="en-US" altLang="zh-CN" dirty="0"/>
              <a:t>Business Architecture Analysis: </a:t>
            </a:r>
            <a:r>
              <a:rPr lang="en-US" altLang="zh-CN" dirty="0">
                <a:solidFill>
                  <a:schemeClr val="accent1"/>
                </a:solidFill>
              </a:rPr>
              <a:t>Contract Termination (2/4)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F7E501C1-B885-4ED6-BB11-8AE923C1B7DC}"/>
              </a:ext>
            </a:extLst>
          </p:cNvPr>
          <p:cNvSpPr/>
          <p:nvPr/>
        </p:nvSpPr>
        <p:spPr>
          <a:xfrm>
            <a:off x="5721556" y="872851"/>
            <a:ext cx="3727244" cy="526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Reclaim</a:t>
            </a:r>
            <a:r>
              <a:rPr lang="en-US" altLang="zh-CN" sz="1800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Discount and Give It Back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EC5E62-E3AA-49D7-B745-95DBADC5A652}"/>
              </a:ext>
            </a:extLst>
          </p:cNvPr>
          <p:cNvGrpSpPr/>
          <p:nvPr/>
        </p:nvGrpSpPr>
        <p:grpSpPr>
          <a:xfrm>
            <a:off x="570781" y="857333"/>
            <a:ext cx="526499" cy="526499"/>
            <a:chOff x="7567283" y="2957120"/>
            <a:chExt cx="678581" cy="678581"/>
          </a:xfrm>
        </p:grpSpPr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ACCD4E96-0F36-4C84-97F4-A7089626F0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Oval 43">
              <a:extLst>
                <a:ext uri="{FF2B5EF4-FFF2-40B4-BE49-F238E27FC236}">
                  <a16:creationId xmlns:a16="http://schemas.microsoft.com/office/drawing/2014/main" id="{0289353C-F744-4B99-A0F6-544DF77EB4B2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56" name="Group 52">
            <a:extLst>
              <a:ext uri="{FF2B5EF4-FFF2-40B4-BE49-F238E27FC236}">
                <a16:creationId xmlns:a16="http://schemas.microsoft.com/office/drawing/2014/main" id="{5CBDAAE7-DED7-4196-837F-325A8C659956}"/>
              </a:ext>
            </a:extLst>
          </p:cNvPr>
          <p:cNvGrpSpPr/>
          <p:nvPr/>
        </p:nvGrpSpPr>
        <p:grpSpPr>
          <a:xfrm>
            <a:off x="5094412" y="857266"/>
            <a:ext cx="526499" cy="526499"/>
            <a:chOff x="7567283" y="2957120"/>
            <a:chExt cx="678581" cy="678581"/>
          </a:xfrm>
        </p:grpSpPr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D3E517C6-22CF-4246-988E-7E4932A52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Oval 43">
              <a:extLst>
                <a:ext uri="{FF2B5EF4-FFF2-40B4-BE49-F238E27FC236}">
                  <a16:creationId xmlns:a16="http://schemas.microsoft.com/office/drawing/2014/main" id="{74AA858B-D3E6-4C78-9ECD-6BA695ECF321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3AAED1-34D8-450F-AC59-ACFE889288B6}"/>
              </a:ext>
            </a:extLst>
          </p:cNvPr>
          <p:cNvGrpSpPr/>
          <p:nvPr/>
        </p:nvGrpSpPr>
        <p:grpSpPr>
          <a:xfrm>
            <a:off x="926524" y="1596667"/>
            <a:ext cx="10338952" cy="5079008"/>
            <a:chOff x="957202" y="1668047"/>
            <a:chExt cx="10338952" cy="5079008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AD07E5F5-36FF-4786-9070-4D416B8CB2E0}"/>
                </a:ext>
              </a:extLst>
            </p:cNvPr>
            <p:cNvSpPr/>
            <p:nvPr/>
          </p:nvSpPr>
          <p:spPr>
            <a:xfrm>
              <a:off x="1000927" y="2203639"/>
              <a:ext cx="10295227" cy="4543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noFill/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82687561-4199-447A-AF1A-696F8F489D11}"/>
                </a:ext>
              </a:extLst>
            </p:cNvPr>
            <p:cNvSpPr/>
            <p:nvPr/>
          </p:nvSpPr>
          <p:spPr>
            <a:xfrm>
              <a:off x="7026543" y="3310473"/>
              <a:ext cx="4037047" cy="56185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225AE9B3-8126-4A6A-9FA5-D0E9CED1D3AC}"/>
                </a:ext>
              </a:extLst>
            </p:cNvPr>
            <p:cNvSpPr/>
            <p:nvPr/>
          </p:nvSpPr>
          <p:spPr>
            <a:xfrm>
              <a:off x="7016040" y="2463588"/>
              <a:ext cx="4037047" cy="561854"/>
            </a:xfrm>
            <a:prstGeom prst="rect">
              <a:avLst/>
            </a:prstGeom>
            <a:solidFill>
              <a:schemeClr val="accent6">
                <a:lumMod val="10000"/>
                <a:lumOff val="9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4840B355-C797-4682-B681-0D030C4494FD}"/>
                </a:ext>
              </a:extLst>
            </p:cNvPr>
            <p:cNvSpPr/>
            <p:nvPr/>
          </p:nvSpPr>
          <p:spPr>
            <a:xfrm>
              <a:off x="957202" y="1668047"/>
              <a:ext cx="10295227" cy="570968"/>
            </a:xfrm>
            <a:prstGeom prst="rect">
              <a:avLst/>
            </a:prstGeom>
            <a:solidFill>
              <a:srgbClr val="113778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Buyer Terminates the Contract (Use First &amp; Pay Later)</a:t>
              </a:r>
              <a:endParaRPr lang="zh-CN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5" name="图形 144">
              <a:extLst>
                <a:ext uri="{FF2B5EF4-FFF2-40B4-BE49-F238E27FC236}">
                  <a16:creationId xmlns:a16="http://schemas.microsoft.com/office/drawing/2014/main" id="{0E5747D4-4017-4B89-8408-76E70715B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00853" y="2644897"/>
              <a:ext cx="561854" cy="561854"/>
            </a:xfrm>
            <a:prstGeom prst="rect">
              <a:avLst/>
            </a:prstGeom>
          </p:spPr>
        </p:pic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DFEFAD9C-B748-4993-A6EC-4D1AB410D00B}"/>
                </a:ext>
              </a:extLst>
            </p:cNvPr>
            <p:cNvSpPr txBox="1"/>
            <p:nvPr/>
          </p:nvSpPr>
          <p:spPr>
            <a:xfrm>
              <a:off x="2748464" y="2265019"/>
              <a:ext cx="8729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Buyer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8627D86A-6960-482E-ACF2-54D5558828AF}"/>
                </a:ext>
              </a:extLst>
            </p:cNvPr>
            <p:cNvSpPr/>
            <p:nvPr/>
          </p:nvSpPr>
          <p:spPr>
            <a:xfrm>
              <a:off x="1144812" y="4853261"/>
              <a:ext cx="4072026" cy="472440"/>
            </a:xfrm>
            <a:prstGeom prst="rect">
              <a:avLst/>
            </a:prstGeom>
            <a:solidFill>
              <a:srgbClr val="436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Contract for PBL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BF21F256-EFB9-48E1-B05B-5D1DB8CF859F}"/>
                </a:ext>
              </a:extLst>
            </p:cNvPr>
            <p:cNvGrpSpPr/>
            <p:nvPr/>
          </p:nvGrpSpPr>
          <p:grpSpPr>
            <a:xfrm>
              <a:off x="1145767" y="3526631"/>
              <a:ext cx="4072026" cy="561854"/>
              <a:chOff x="3859729" y="3695712"/>
              <a:chExt cx="4072026" cy="561854"/>
            </a:xfrm>
          </p:grpSpPr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CE21CBE5-F7DA-46C7-B84D-214273B658AD}"/>
                  </a:ext>
                </a:extLst>
              </p:cNvPr>
              <p:cNvSpPr txBox="1"/>
              <p:nvPr/>
            </p:nvSpPr>
            <p:spPr>
              <a:xfrm>
                <a:off x="4422530" y="3778502"/>
                <a:ext cx="3438838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algn="ctr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kern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Contract Termination Request</a:t>
                </a:r>
                <a:endParaRPr lang="zh-CN" altLang="zh-CN" dirty="0">
                  <a:effectLst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CB681DAE-201A-4930-AD11-C1279732D248}"/>
                  </a:ext>
                </a:extLst>
              </p:cNvPr>
              <p:cNvSpPr/>
              <p:nvPr/>
            </p:nvSpPr>
            <p:spPr>
              <a:xfrm>
                <a:off x="3859729" y="3695712"/>
                <a:ext cx="4072026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07E0C47D-EAE4-4CF4-8401-9B9D18F467B4}"/>
                </a:ext>
              </a:extLst>
            </p:cNvPr>
            <p:cNvCxnSpPr>
              <a:cxnSpLocks/>
              <a:stCxn id="145" idx="2"/>
              <a:endCxn id="150" idx="0"/>
            </p:cNvCxnSpPr>
            <p:nvPr/>
          </p:nvCxnSpPr>
          <p:spPr>
            <a:xfrm>
              <a:off x="3181780" y="3206751"/>
              <a:ext cx="0" cy="319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2102771C-9125-4C1B-8E9B-3E419A898C65}"/>
                </a:ext>
              </a:extLst>
            </p:cNvPr>
            <p:cNvCxnSpPr>
              <a:cxnSpLocks/>
              <a:stCxn id="150" idx="2"/>
              <a:endCxn id="147" idx="0"/>
            </p:cNvCxnSpPr>
            <p:nvPr/>
          </p:nvCxnSpPr>
          <p:spPr>
            <a:xfrm flipH="1">
              <a:off x="3180825" y="4088485"/>
              <a:ext cx="955" cy="7647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B208AF10-3DAE-431C-A3EC-749F7A43A46B}"/>
                </a:ext>
              </a:extLst>
            </p:cNvPr>
            <p:cNvGrpSpPr/>
            <p:nvPr/>
          </p:nvGrpSpPr>
          <p:grpSpPr>
            <a:xfrm>
              <a:off x="7021867" y="4197834"/>
              <a:ext cx="4174211" cy="561854"/>
              <a:chOff x="10836285" y="5845046"/>
              <a:chExt cx="4174211" cy="5618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3555D8C9-4D6E-4BE5-98EB-5CC87DB869AA}"/>
                  </a:ext>
                </a:extLst>
              </p:cNvPr>
              <p:cNvSpPr txBox="1"/>
              <p:nvPr/>
            </p:nvSpPr>
            <p:spPr>
              <a:xfrm>
                <a:off x="11251452" y="5927921"/>
                <a:ext cx="3759044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Initiate Fine Deduction Request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F25C8E98-64C3-479D-BA06-CAECB0CD7F34}"/>
                  </a:ext>
                </a:extLst>
              </p:cNvPr>
              <p:cNvSpPr/>
              <p:nvPr/>
            </p:nvSpPr>
            <p:spPr>
              <a:xfrm>
                <a:off x="10836285" y="5845046"/>
                <a:ext cx="4037047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56" name="图形 155">
                <a:extLst>
                  <a:ext uri="{FF2B5EF4-FFF2-40B4-BE49-F238E27FC236}">
                    <a16:creationId xmlns:a16="http://schemas.microsoft.com/office/drawing/2014/main" id="{26760B4C-611B-45E0-A702-D0112F8F4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33155" y="5910221"/>
                <a:ext cx="400756" cy="400756"/>
              </a:xfrm>
              <a:prstGeom prst="rect">
                <a:avLst/>
              </a:prstGeom>
            </p:spPr>
          </p:pic>
        </p:grpSp>
        <p:pic>
          <p:nvPicPr>
            <p:cNvPr id="157" name="图形 156">
              <a:extLst>
                <a:ext uri="{FF2B5EF4-FFF2-40B4-BE49-F238E27FC236}">
                  <a16:creationId xmlns:a16="http://schemas.microsoft.com/office/drawing/2014/main" id="{326E9A45-20DF-49E1-B0F4-E7EEB89A2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3359" y="3392014"/>
              <a:ext cx="415998" cy="415998"/>
            </a:xfrm>
            <a:prstGeom prst="rect">
              <a:avLst/>
            </a:prstGeom>
          </p:spPr>
        </p:pic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08BF3F6E-6914-4172-981E-E2F31621D3AD}"/>
                </a:ext>
              </a:extLst>
            </p:cNvPr>
            <p:cNvSpPr txBox="1"/>
            <p:nvPr/>
          </p:nvSpPr>
          <p:spPr>
            <a:xfrm>
              <a:off x="7796402" y="5189492"/>
              <a:ext cx="31846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Deduct Money from Buyer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7C18B2B6-7DAE-4358-B408-944FEB0F008D}"/>
                </a:ext>
              </a:extLst>
            </p:cNvPr>
            <p:cNvSpPr/>
            <p:nvPr/>
          </p:nvSpPr>
          <p:spPr>
            <a:xfrm>
              <a:off x="7005522" y="5100115"/>
              <a:ext cx="4072026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B4BE5A45-ED10-4A0E-B913-EE3E8B0A5996}"/>
                </a:ext>
              </a:extLst>
            </p:cNvPr>
            <p:cNvCxnSpPr>
              <a:cxnSpLocks/>
              <a:stCxn id="155" idx="2"/>
              <a:endCxn id="159" idx="0"/>
            </p:cNvCxnSpPr>
            <p:nvPr/>
          </p:nvCxnSpPr>
          <p:spPr>
            <a:xfrm>
              <a:off x="9040391" y="4759688"/>
              <a:ext cx="1144" cy="34042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文本框 160">
              <a:extLst>
                <a:ext uri="{FF2B5EF4-FFF2-40B4-BE49-F238E27FC236}">
                  <a16:creationId xmlns:a16="http://schemas.microsoft.com/office/drawing/2014/main" id="{6A727FC1-CEC9-44DA-9B53-DDDE2975A7BA}"/>
                </a:ext>
              </a:extLst>
            </p:cNvPr>
            <p:cNvSpPr txBox="1"/>
            <p:nvPr/>
          </p:nvSpPr>
          <p:spPr>
            <a:xfrm>
              <a:off x="9160592" y="4812083"/>
              <a:ext cx="1051570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Successfully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279A671A-D0D3-40FD-A215-969D32DBAF09}"/>
                </a:ext>
              </a:extLst>
            </p:cNvPr>
            <p:cNvSpPr txBox="1"/>
            <p:nvPr/>
          </p:nvSpPr>
          <p:spPr>
            <a:xfrm>
              <a:off x="7743091" y="6038613"/>
              <a:ext cx="3258971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Discount to Seller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3" name="图形 162">
              <a:extLst>
                <a:ext uri="{FF2B5EF4-FFF2-40B4-BE49-F238E27FC236}">
                  <a16:creationId xmlns:a16="http://schemas.microsoft.com/office/drawing/2014/main" id="{DDA13A97-6650-4BAF-9DE9-1E692681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9558" y="2549349"/>
              <a:ext cx="380815" cy="380815"/>
            </a:xfrm>
            <a:prstGeom prst="rect">
              <a:avLst/>
            </a:prstGeom>
          </p:spPr>
        </p:pic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1681791E-3B2E-4C4D-94F5-F9383363B8AE}"/>
                </a:ext>
              </a:extLst>
            </p:cNvPr>
            <p:cNvSpPr/>
            <p:nvPr/>
          </p:nvSpPr>
          <p:spPr>
            <a:xfrm>
              <a:off x="7005522" y="5952361"/>
              <a:ext cx="4072026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A2D0A44C-6BE7-494D-BDA1-04ACEF46C103}"/>
                </a:ext>
              </a:extLst>
            </p:cNvPr>
            <p:cNvCxnSpPr>
              <a:cxnSpLocks/>
              <a:stCxn id="159" idx="2"/>
              <a:endCxn id="164" idx="0"/>
            </p:cNvCxnSpPr>
            <p:nvPr/>
          </p:nvCxnSpPr>
          <p:spPr>
            <a:xfrm>
              <a:off x="9041535" y="5661969"/>
              <a:ext cx="0" cy="290392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F5AD8899-C8FB-402B-8987-C43ECAB49068}"/>
                </a:ext>
              </a:extLst>
            </p:cNvPr>
            <p:cNvSpPr txBox="1"/>
            <p:nvPr/>
          </p:nvSpPr>
          <p:spPr>
            <a:xfrm>
              <a:off x="3250413" y="3165119"/>
              <a:ext cx="2000757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Verification …</a:t>
              </a:r>
              <a:endParaRPr lang="zh-CN" altLang="en-US" sz="1600" dirty="0"/>
            </a:p>
          </p:txBody>
        </p:sp>
        <p:pic>
          <p:nvPicPr>
            <p:cNvPr id="169" name="图形 168">
              <a:extLst>
                <a:ext uri="{FF2B5EF4-FFF2-40B4-BE49-F238E27FC236}">
                  <a16:creationId xmlns:a16="http://schemas.microsoft.com/office/drawing/2014/main" id="{4C46487C-C799-4D33-87BA-1C9F991F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3050" y="5180664"/>
              <a:ext cx="400756" cy="400756"/>
            </a:xfrm>
            <a:prstGeom prst="rect">
              <a:avLst/>
            </a:prstGeom>
          </p:spPr>
        </p:pic>
        <p:cxnSp>
          <p:nvCxnSpPr>
            <p:cNvPr id="170" name="连接符: 肘形 169">
              <a:extLst>
                <a:ext uri="{FF2B5EF4-FFF2-40B4-BE49-F238E27FC236}">
                  <a16:creationId xmlns:a16="http://schemas.microsoft.com/office/drawing/2014/main" id="{23BB2E53-E45D-4666-9D00-0530845B89B7}"/>
                </a:ext>
              </a:extLst>
            </p:cNvPr>
            <p:cNvCxnSpPr>
              <a:cxnSpLocks/>
              <a:stCxn id="147" idx="3"/>
              <a:endCxn id="155" idx="1"/>
            </p:cNvCxnSpPr>
            <p:nvPr/>
          </p:nvCxnSpPr>
          <p:spPr>
            <a:xfrm flipV="1">
              <a:off x="5216838" y="4478761"/>
              <a:ext cx="1805029" cy="610720"/>
            </a:xfrm>
            <a:prstGeom prst="bentConnector3">
              <a:avLst>
                <a:gd name="adj1" fmla="val 50000"/>
              </a:avLst>
            </a:prstGeom>
            <a:ln w="38100" cap="flat">
              <a:solidFill>
                <a:schemeClr val="tx1"/>
              </a:solidFill>
              <a:prstDash val="sysDash"/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连接符: 肘形 170">
              <a:extLst>
                <a:ext uri="{FF2B5EF4-FFF2-40B4-BE49-F238E27FC236}">
                  <a16:creationId xmlns:a16="http://schemas.microsoft.com/office/drawing/2014/main" id="{50DB7C22-A0EF-4BC7-9F93-0F07981905CA}"/>
                </a:ext>
              </a:extLst>
            </p:cNvPr>
            <p:cNvCxnSpPr>
              <a:cxnSpLocks/>
              <a:stCxn id="164" idx="1"/>
              <a:endCxn id="147" idx="2"/>
            </p:cNvCxnSpPr>
            <p:nvPr/>
          </p:nvCxnSpPr>
          <p:spPr>
            <a:xfrm rot="10800000">
              <a:off x="3180826" y="5325702"/>
              <a:ext cx="3824697" cy="907587"/>
            </a:xfrm>
            <a:prstGeom prst="bentConnector2">
              <a:avLst/>
            </a:prstGeom>
            <a:ln w="38100" cap="flat">
              <a:solidFill>
                <a:schemeClr val="tx1"/>
              </a:solidFill>
              <a:prstDash val="sysDash"/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连接符: 肘形 171">
              <a:extLst>
                <a:ext uri="{FF2B5EF4-FFF2-40B4-BE49-F238E27FC236}">
                  <a16:creationId xmlns:a16="http://schemas.microsoft.com/office/drawing/2014/main" id="{815F97FE-9216-4849-8BCE-6D70642AE9AF}"/>
                </a:ext>
              </a:extLst>
            </p:cNvPr>
            <p:cNvCxnSpPr>
              <a:cxnSpLocks/>
              <a:stCxn id="145" idx="3"/>
            </p:cNvCxnSpPr>
            <p:nvPr/>
          </p:nvCxnSpPr>
          <p:spPr>
            <a:xfrm>
              <a:off x="3462707" y="2925824"/>
              <a:ext cx="2638927" cy="1552509"/>
            </a:xfrm>
            <a:prstGeom prst="bentConnector3">
              <a:avLst>
                <a:gd name="adj1" fmla="val 100628"/>
              </a:avLst>
            </a:prstGeom>
            <a:ln w="38100" cap="flat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E8B737A3-5AEB-4A81-9FEE-9087D5E60744}"/>
                </a:ext>
              </a:extLst>
            </p:cNvPr>
            <p:cNvCxnSpPr>
              <a:cxnSpLocks/>
              <a:stCxn id="155" idx="0"/>
              <a:endCxn id="168" idx="2"/>
            </p:cNvCxnSpPr>
            <p:nvPr/>
          </p:nvCxnSpPr>
          <p:spPr>
            <a:xfrm flipV="1">
              <a:off x="9040391" y="3872327"/>
              <a:ext cx="4676" cy="32550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7EB24D66-C4B2-45BC-A6F1-CB5D5113E504}"/>
                </a:ext>
              </a:extLst>
            </p:cNvPr>
            <p:cNvSpPr txBox="1"/>
            <p:nvPr/>
          </p:nvSpPr>
          <p:spPr>
            <a:xfrm>
              <a:off x="9160592" y="3938760"/>
              <a:ext cx="548227" cy="2215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Failed</a:t>
              </a:r>
              <a:endPara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5" name="图形 174">
              <a:extLst>
                <a:ext uri="{FF2B5EF4-FFF2-40B4-BE49-F238E27FC236}">
                  <a16:creationId xmlns:a16="http://schemas.microsoft.com/office/drawing/2014/main" id="{7AE17DC0-363F-418F-A0A5-A56BC708A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02990" y="3614605"/>
              <a:ext cx="397427" cy="397427"/>
            </a:xfrm>
            <a:prstGeom prst="rect">
              <a:avLst/>
            </a:prstGeom>
          </p:spPr>
        </p:pic>
        <p:pic>
          <p:nvPicPr>
            <p:cNvPr id="178" name="图形 177">
              <a:extLst>
                <a:ext uri="{FF2B5EF4-FFF2-40B4-BE49-F238E27FC236}">
                  <a16:creationId xmlns:a16="http://schemas.microsoft.com/office/drawing/2014/main" id="{EC7E38D2-FB0F-436F-BDFE-1665500F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3733" y="6026602"/>
              <a:ext cx="400756" cy="400756"/>
            </a:xfrm>
            <a:prstGeom prst="rect">
              <a:avLst/>
            </a:prstGeom>
          </p:spPr>
        </p:pic>
        <p:cxnSp>
          <p:nvCxnSpPr>
            <p:cNvPr id="179" name="直接箭头连接符 178">
              <a:extLst>
                <a:ext uri="{FF2B5EF4-FFF2-40B4-BE49-F238E27FC236}">
                  <a16:creationId xmlns:a16="http://schemas.microsoft.com/office/drawing/2014/main" id="{358AEF6B-8538-47D3-9B5B-5073A882B39E}"/>
                </a:ext>
              </a:extLst>
            </p:cNvPr>
            <p:cNvCxnSpPr>
              <a:cxnSpLocks/>
              <a:stCxn id="168" idx="0"/>
              <a:endCxn id="177" idx="2"/>
            </p:cNvCxnSpPr>
            <p:nvPr/>
          </p:nvCxnSpPr>
          <p:spPr>
            <a:xfrm flipH="1" flipV="1">
              <a:off x="9034564" y="3025442"/>
              <a:ext cx="10503" cy="28503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3E6D2CBE-0F10-47CA-A5A8-7559D1A0C657}"/>
                </a:ext>
              </a:extLst>
            </p:cNvPr>
            <p:cNvSpPr txBox="1"/>
            <p:nvPr/>
          </p:nvSpPr>
          <p:spPr>
            <a:xfrm>
              <a:off x="7963571" y="3393348"/>
              <a:ext cx="3052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Insufficient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ccount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alance</a:t>
              </a: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4B29FCB2-BD4D-45AE-B376-50B11C8F4C54}"/>
                </a:ext>
              </a:extLst>
            </p:cNvPr>
            <p:cNvSpPr txBox="1"/>
            <p:nvPr/>
          </p:nvSpPr>
          <p:spPr>
            <a:xfrm>
              <a:off x="7933592" y="2546463"/>
              <a:ext cx="3110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Deduct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redit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cores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 Lawsuit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0" name="图形 179">
            <a:extLst>
              <a:ext uri="{FF2B5EF4-FFF2-40B4-BE49-F238E27FC236}">
                <a16:creationId xmlns:a16="http://schemas.microsoft.com/office/drawing/2014/main" id="{E341780B-B0D7-494B-B629-F5A32BFAFF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6155" y="908301"/>
            <a:ext cx="395749" cy="395749"/>
          </a:xfrm>
          <a:prstGeom prst="rect">
            <a:avLst/>
          </a:prstGeom>
        </p:spPr>
      </p:pic>
      <p:pic>
        <p:nvPicPr>
          <p:cNvPr id="181" name="图形 180">
            <a:extLst>
              <a:ext uri="{FF2B5EF4-FFF2-40B4-BE49-F238E27FC236}">
                <a16:creationId xmlns:a16="http://schemas.microsoft.com/office/drawing/2014/main" id="{D029176E-0420-4952-85D1-590C23C376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61278" y="924132"/>
            <a:ext cx="392766" cy="392766"/>
          </a:xfrm>
          <a:prstGeom prst="rect">
            <a:avLst/>
          </a:prstGeom>
        </p:spPr>
      </p:pic>
      <p:sp>
        <p:nvSpPr>
          <p:cNvPr id="59" name="Rectangle 4">
            <a:extLst>
              <a:ext uri="{FF2B5EF4-FFF2-40B4-BE49-F238E27FC236}">
                <a16:creationId xmlns:a16="http://schemas.microsoft.com/office/drawing/2014/main" id="{6A42B909-E925-43CC-B87E-C2C8C2FEA324}"/>
              </a:ext>
            </a:extLst>
          </p:cNvPr>
          <p:cNvSpPr/>
          <p:nvPr/>
        </p:nvSpPr>
        <p:spPr>
          <a:xfrm>
            <a:off x="1205757" y="872852"/>
            <a:ext cx="3815444" cy="526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Bidirectional monitoring: </a:t>
            </a:r>
            <a:r>
              <a:rPr lang="en-US" altLang="zh-CN" b="1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Buyer Side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57EA9-A175-5C47-A190-8EBCAFCDC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010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占位符 50">
            <a:extLst>
              <a:ext uri="{FF2B5EF4-FFF2-40B4-BE49-F238E27FC236}">
                <a16:creationId xmlns:a16="http://schemas.microsoft.com/office/drawing/2014/main" id="{E0F43A4E-61E3-4A01-BA8F-07B2FC390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6" y="257160"/>
            <a:ext cx="8661014" cy="475612"/>
          </a:xfrm>
        </p:spPr>
        <p:txBody>
          <a:bodyPr/>
          <a:lstStyle/>
          <a:p>
            <a:r>
              <a:rPr lang="en-US" dirty="0"/>
              <a:t>Ⅱ. </a:t>
            </a:r>
            <a:r>
              <a:rPr lang="en-US" altLang="zh-CN" dirty="0"/>
              <a:t>Business Architecture Analysis: </a:t>
            </a:r>
            <a:r>
              <a:rPr lang="en-US" altLang="zh-CN" dirty="0">
                <a:solidFill>
                  <a:schemeClr val="accent1"/>
                </a:solidFill>
              </a:rPr>
              <a:t>Contract Termination (3/4)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53DB2C9-DC4B-4FFA-8296-34F0EBC156F7}"/>
              </a:ext>
            </a:extLst>
          </p:cNvPr>
          <p:cNvSpPr/>
          <p:nvPr/>
        </p:nvSpPr>
        <p:spPr>
          <a:xfrm>
            <a:off x="533470" y="2173963"/>
            <a:ext cx="11125058" cy="45434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>
            <a:noFill/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B3F1691-D14E-4B93-BE34-6A749145975F}"/>
              </a:ext>
            </a:extLst>
          </p:cNvPr>
          <p:cNvSpPr/>
          <p:nvPr/>
        </p:nvSpPr>
        <p:spPr>
          <a:xfrm>
            <a:off x="533471" y="1583180"/>
            <a:ext cx="11125058" cy="570968"/>
          </a:xfrm>
          <a:prstGeom prst="rect">
            <a:avLst/>
          </a:prstGeom>
          <a:solidFill>
            <a:srgbClr val="113778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 Breaches the Contract and Runs Away (Pay First &amp; Use Later)</a:t>
            </a:r>
            <a:endParaRPr lang="zh-CN" altLang="en-US" sz="25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图形 56">
            <a:extLst>
              <a:ext uri="{FF2B5EF4-FFF2-40B4-BE49-F238E27FC236}">
                <a16:creationId xmlns:a16="http://schemas.microsoft.com/office/drawing/2014/main" id="{9E7625B4-7B6B-4115-A8D3-0CE6DF632A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0814" y="2646617"/>
            <a:ext cx="697861" cy="697861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46D835B7-AC55-4F10-B926-35FD72B40170}"/>
              </a:ext>
            </a:extLst>
          </p:cNvPr>
          <p:cNvSpPr txBox="1"/>
          <p:nvPr/>
        </p:nvSpPr>
        <p:spPr>
          <a:xfrm>
            <a:off x="2315647" y="2336214"/>
            <a:ext cx="926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661A2DE-8D49-4F55-BB19-7DAEF8A00AEE}"/>
              </a:ext>
            </a:extLst>
          </p:cNvPr>
          <p:cNvSpPr/>
          <p:nvPr/>
        </p:nvSpPr>
        <p:spPr>
          <a:xfrm>
            <a:off x="730090" y="5515211"/>
            <a:ext cx="4072026" cy="472440"/>
          </a:xfrm>
          <a:prstGeom prst="rect">
            <a:avLst/>
          </a:prstGeom>
          <a:solidFill>
            <a:srgbClr val="436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 for PBL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7ECB7BF-C2FE-4BB7-9252-ED0B22EB7EAB}"/>
              </a:ext>
            </a:extLst>
          </p:cNvPr>
          <p:cNvGrpSpPr/>
          <p:nvPr/>
        </p:nvGrpSpPr>
        <p:grpSpPr>
          <a:xfrm>
            <a:off x="733732" y="3723136"/>
            <a:ext cx="4072026" cy="561854"/>
            <a:chOff x="3859729" y="3695712"/>
            <a:chExt cx="4072026" cy="561854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908D273-F174-42B0-AD2E-D7F027DB60A9}"/>
                </a:ext>
              </a:extLst>
            </p:cNvPr>
            <p:cNvSpPr txBox="1"/>
            <p:nvPr/>
          </p:nvSpPr>
          <p:spPr>
            <a:xfrm>
              <a:off x="5247465" y="3784278"/>
              <a:ext cx="1572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Buyers Report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14246A-F635-4F0E-8E24-AA84D93D1976}"/>
                </a:ext>
              </a:extLst>
            </p:cNvPr>
            <p:cNvSpPr/>
            <p:nvPr/>
          </p:nvSpPr>
          <p:spPr>
            <a:xfrm>
              <a:off x="3859729" y="3695712"/>
              <a:ext cx="4072026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E39862F-2812-4AC2-B998-653865EFC033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>
            <a:off x="2769745" y="3344478"/>
            <a:ext cx="0" cy="3786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158514C-1404-46A7-85AC-B6617CEF4698}"/>
              </a:ext>
            </a:extLst>
          </p:cNvPr>
          <p:cNvCxnSpPr>
            <a:cxnSpLocks/>
            <a:stCxn id="62" idx="2"/>
            <a:endCxn id="59" idx="0"/>
          </p:cNvCxnSpPr>
          <p:nvPr/>
        </p:nvCxnSpPr>
        <p:spPr>
          <a:xfrm flipH="1">
            <a:off x="2766103" y="4284990"/>
            <a:ext cx="3642" cy="1230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B3FF7AE-9025-4863-A492-DEFB7C82D232}"/>
              </a:ext>
            </a:extLst>
          </p:cNvPr>
          <p:cNvGrpSpPr/>
          <p:nvPr/>
        </p:nvGrpSpPr>
        <p:grpSpPr>
          <a:xfrm>
            <a:off x="6480088" y="4868049"/>
            <a:ext cx="4082736" cy="561854"/>
            <a:chOff x="9236682" y="2880454"/>
            <a:chExt cx="4082736" cy="561854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061C1FE4-D28C-4C34-A628-827AC0248B7C}"/>
                </a:ext>
              </a:extLst>
            </p:cNvPr>
            <p:cNvSpPr txBox="1"/>
            <p:nvPr/>
          </p:nvSpPr>
          <p:spPr>
            <a:xfrm>
              <a:off x="9901786" y="2969831"/>
              <a:ext cx="3417632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Automatic Contract Termination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2389558-CB6A-4FA6-BBA1-5F766A43D615}"/>
                </a:ext>
              </a:extLst>
            </p:cNvPr>
            <p:cNvSpPr/>
            <p:nvPr/>
          </p:nvSpPr>
          <p:spPr>
            <a:xfrm>
              <a:off x="9236682" y="2880454"/>
              <a:ext cx="4072026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545EA66C-6F52-45E2-9C69-D6DBF7EDE69E}"/>
              </a:ext>
            </a:extLst>
          </p:cNvPr>
          <p:cNvSpPr txBox="1"/>
          <p:nvPr/>
        </p:nvSpPr>
        <p:spPr>
          <a:xfrm>
            <a:off x="2838378" y="3258693"/>
            <a:ext cx="2000757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Verification …</a:t>
            </a:r>
            <a:endParaRPr lang="zh-CN" altLang="en-US" sz="1600" dirty="0"/>
          </a:p>
        </p:txBody>
      </p:sp>
      <p:pic>
        <p:nvPicPr>
          <p:cNvPr id="69" name="图形 68">
            <a:extLst>
              <a:ext uri="{FF2B5EF4-FFF2-40B4-BE49-F238E27FC236}">
                <a16:creationId xmlns:a16="http://schemas.microsoft.com/office/drawing/2014/main" id="{D4044AB3-B7D7-4FFC-9808-5CACADA149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8479" y="3764614"/>
            <a:ext cx="464166" cy="464166"/>
          </a:xfrm>
          <a:prstGeom prst="rect">
            <a:avLst/>
          </a:prstGeom>
        </p:spPr>
      </p:pic>
      <p:pic>
        <p:nvPicPr>
          <p:cNvPr id="70" name="图形 69">
            <a:extLst>
              <a:ext uri="{FF2B5EF4-FFF2-40B4-BE49-F238E27FC236}">
                <a16:creationId xmlns:a16="http://schemas.microsoft.com/office/drawing/2014/main" id="{457C486A-BCD6-4ECB-88DF-7855EB4FCB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5408" y="2520255"/>
            <a:ext cx="762723" cy="762723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338E1E80-2BCA-4E9D-8FE8-474823D75B73}"/>
              </a:ext>
            </a:extLst>
          </p:cNvPr>
          <p:cNvSpPr txBox="1"/>
          <p:nvPr/>
        </p:nvSpPr>
        <p:spPr>
          <a:xfrm>
            <a:off x="9316158" y="2252470"/>
            <a:ext cx="1498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AB37F3D4-BD0B-4EFB-9B81-FCF034C02867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>
            <a:off x="10076770" y="3282978"/>
            <a:ext cx="0" cy="44857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0CC95B9-C7DE-44D2-A8E8-E1006C9E6921}"/>
              </a:ext>
            </a:extLst>
          </p:cNvPr>
          <p:cNvGrpSpPr/>
          <p:nvPr/>
        </p:nvGrpSpPr>
        <p:grpSpPr>
          <a:xfrm>
            <a:off x="8618608" y="3731553"/>
            <a:ext cx="2916324" cy="561854"/>
            <a:chOff x="40272130" y="4060278"/>
            <a:chExt cx="2916324" cy="561854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032E163-216D-4F04-AA49-8F5B9186D43F}"/>
                </a:ext>
              </a:extLst>
            </p:cNvPr>
            <p:cNvSpPr txBox="1"/>
            <p:nvPr/>
          </p:nvSpPr>
          <p:spPr>
            <a:xfrm>
              <a:off x="40856400" y="4143153"/>
              <a:ext cx="2332054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Qualifications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77FB631-D798-4B4E-8742-CFEC7DB7658B}"/>
                </a:ext>
              </a:extLst>
            </p:cNvPr>
            <p:cNvSpPr/>
            <p:nvPr/>
          </p:nvSpPr>
          <p:spPr>
            <a:xfrm>
              <a:off x="40272130" y="4060278"/>
              <a:ext cx="2916323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6" name="图形 75">
              <a:extLst>
                <a:ext uri="{FF2B5EF4-FFF2-40B4-BE49-F238E27FC236}">
                  <a16:creationId xmlns:a16="http://schemas.microsoft.com/office/drawing/2014/main" id="{563A2D6D-E599-465A-9B90-A283BC5EE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452150" y="4100051"/>
              <a:ext cx="484666" cy="484666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7957DEB-696B-4B66-9056-519E0B6A2914}"/>
              </a:ext>
            </a:extLst>
          </p:cNvPr>
          <p:cNvGrpSpPr/>
          <p:nvPr/>
        </p:nvGrpSpPr>
        <p:grpSpPr>
          <a:xfrm>
            <a:off x="5460151" y="3731553"/>
            <a:ext cx="2916324" cy="561854"/>
            <a:chOff x="37113673" y="3684328"/>
            <a:chExt cx="2916324" cy="561854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ED8CAC8-C611-44CA-AA37-9B95FF3B6C18}"/>
                </a:ext>
              </a:extLst>
            </p:cNvPr>
            <p:cNvSpPr txBox="1"/>
            <p:nvPr/>
          </p:nvSpPr>
          <p:spPr>
            <a:xfrm>
              <a:off x="37697943" y="3767203"/>
              <a:ext cx="2332054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94E21D8-4AAF-4211-9914-893FDF7F2A5D}"/>
                </a:ext>
              </a:extLst>
            </p:cNvPr>
            <p:cNvSpPr/>
            <p:nvPr/>
          </p:nvSpPr>
          <p:spPr>
            <a:xfrm>
              <a:off x="37113673" y="3684328"/>
              <a:ext cx="2916323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0" name="图形 79">
              <a:extLst>
                <a:ext uri="{FF2B5EF4-FFF2-40B4-BE49-F238E27FC236}">
                  <a16:creationId xmlns:a16="http://schemas.microsoft.com/office/drawing/2014/main" id="{57EE91A2-3724-4286-997F-953316B4D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526374" y="3737575"/>
              <a:ext cx="478924" cy="478924"/>
            </a:xfrm>
            <a:prstGeom prst="rect">
              <a:avLst/>
            </a:prstGeom>
          </p:spPr>
        </p:pic>
      </p:grp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14CB7D3F-6972-410D-803F-D0E5309DC56A}"/>
              </a:ext>
            </a:extLst>
          </p:cNvPr>
          <p:cNvCxnSpPr>
            <a:stCxn id="57" idx="3"/>
            <a:endCxn id="79" idx="0"/>
          </p:cNvCxnSpPr>
          <p:nvPr/>
        </p:nvCxnSpPr>
        <p:spPr>
          <a:xfrm>
            <a:off x="3118675" y="2995548"/>
            <a:ext cx="3799638" cy="736005"/>
          </a:xfrm>
          <a:prstGeom prst="bentConnector2">
            <a:avLst/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8611E135-8645-452F-8377-CB3D02B10339}"/>
              </a:ext>
            </a:extLst>
          </p:cNvPr>
          <p:cNvCxnSpPr>
            <a:cxnSpLocks/>
          </p:cNvCxnSpPr>
          <p:nvPr/>
        </p:nvCxnSpPr>
        <p:spPr>
          <a:xfrm flipV="1">
            <a:off x="4805758" y="3905254"/>
            <a:ext cx="654393" cy="1696001"/>
          </a:xfrm>
          <a:prstGeom prst="bentConnector3">
            <a:avLst/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65CD8403-A5E9-45FD-AEFA-A71275FD35E4}"/>
              </a:ext>
            </a:extLst>
          </p:cNvPr>
          <p:cNvCxnSpPr>
            <a:cxnSpLocks/>
            <a:stCxn id="79" idx="2"/>
            <a:endCxn id="67" idx="0"/>
          </p:cNvCxnSpPr>
          <p:nvPr/>
        </p:nvCxnSpPr>
        <p:spPr>
          <a:xfrm rot="16200000" flipH="1">
            <a:off x="7429886" y="3781834"/>
            <a:ext cx="574642" cy="1597788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85B02EB7-C4D1-4CF9-B53E-8EFB7089AD82}"/>
              </a:ext>
            </a:extLst>
          </p:cNvPr>
          <p:cNvCxnSpPr>
            <a:cxnSpLocks/>
            <a:stCxn id="75" idx="2"/>
            <a:endCxn id="67" idx="0"/>
          </p:cNvCxnSpPr>
          <p:nvPr/>
        </p:nvCxnSpPr>
        <p:spPr>
          <a:xfrm rot="5400000">
            <a:off x="9009115" y="3800394"/>
            <a:ext cx="574642" cy="1560669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图形 84">
            <a:extLst>
              <a:ext uri="{FF2B5EF4-FFF2-40B4-BE49-F238E27FC236}">
                <a16:creationId xmlns:a16="http://schemas.microsoft.com/office/drawing/2014/main" id="{E7DCE359-A2DB-4F0E-91F6-EEC1D7D7BAA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46400" y="4950262"/>
            <a:ext cx="397427" cy="397427"/>
          </a:xfrm>
          <a:prstGeom prst="rect">
            <a:avLst/>
          </a:prstGeom>
        </p:spPr>
      </p:pic>
      <p:grpSp>
        <p:nvGrpSpPr>
          <p:cNvPr id="86" name="组合 85">
            <a:extLst>
              <a:ext uri="{FF2B5EF4-FFF2-40B4-BE49-F238E27FC236}">
                <a16:creationId xmlns:a16="http://schemas.microsoft.com/office/drawing/2014/main" id="{917EA4D0-BA4D-46B5-A972-A956ECB57601}"/>
              </a:ext>
            </a:extLst>
          </p:cNvPr>
          <p:cNvGrpSpPr/>
          <p:nvPr/>
        </p:nvGrpSpPr>
        <p:grpSpPr>
          <a:xfrm>
            <a:off x="6485659" y="5858847"/>
            <a:ext cx="4072026" cy="561854"/>
            <a:chOff x="9236682" y="2880454"/>
            <a:chExt cx="4072026" cy="561854"/>
          </a:xfrm>
          <a:solidFill>
            <a:schemeClr val="accent6">
              <a:lumMod val="10000"/>
              <a:lumOff val="90000"/>
            </a:schemeClr>
          </a:solidFill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4AE56B34-5C3F-43F0-8E0B-4B92C7324AC3}"/>
                </a:ext>
              </a:extLst>
            </p:cNvPr>
            <p:cNvSpPr/>
            <p:nvPr/>
          </p:nvSpPr>
          <p:spPr>
            <a:xfrm>
              <a:off x="9236682" y="2880454"/>
              <a:ext cx="4072026" cy="561854"/>
            </a:xfrm>
            <a:prstGeom prst="rect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E55A918-D627-448B-BEEB-143DD8983EF5}"/>
                </a:ext>
              </a:extLst>
            </p:cNvPr>
            <p:cNvSpPr txBox="1"/>
            <p:nvPr/>
          </p:nvSpPr>
          <p:spPr>
            <a:xfrm>
              <a:off x="10048661" y="2976714"/>
              <a:ext cx="316049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Transfer Money Left to Buyer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9" name="图形 88">
            <a:extLst>
              <a:ext uri="{FF2B5EF4-FFF2-40B4-BE49-F238E27FC236}">
                <a16:creationId xmlns:a16="http://schemas.microsoft.com/office/drawing/2014/main" id="{29C9D44D-7C1B-4DB5-B051-267EE1872C9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50007" y="5946033"/>
            <a:ext cx="400756" cy="400756"/>
          </a:xfrm>
          <a:prstGeom prst="rect">
            <a:avLst/>
          </a:prstGeom>
        </p:spPr>
      </p:pic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8BC7C83-4D39-4717-A2E6-C7370177834E}"/>
              </a:ext>
            </a:extLst>
          </p:cNvPr>
          <p:cNvCxnSpPr>
            <a:cxnSpLocks/>
            <a:stCxn id="67" idx="2"/>
            <a:endCxn id="88" idx="0"/>
          </p:cNvCxnSpPr>
          <p:nvPr/>
        </p:nvCxnSpPr>
        <p:spPr>
          <a:xfrm>
            <a:off x="8516101" y="5429903"/>
            <a:ext cx="5571" cy="42894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A5E206AA-14E4-4124-A225-27D4D4EE0D1F}"/>
              </a:ext>
            </a:extLst>
          </p:cNvPr>
          <p:cNvCxnSpPr>
            <a:cxnSpLocks/>
            <a:endCxn id="59" idx="2"/>
          </p:cNvCxnSpPr>
          <p:nvPr/>
        </p:nvCxnSpPr>
        <p:spPr>
          <a:xfrm rot="10800000">
            <a:off x="2766103" y="5987651"/>
            <a:ext cx="3719556" cy="261420"/>
          </a:xfrm>
          <a:prstGeom prst="bentConnector2">
            <a:avLst/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3AE38389-EC8B-4752-96F6-961FE61D6CE2}"/>
              </a:ext>
            </a:extLst>
          </p:cNvPr>
          <p:cNvCxnSpPr>
            <a:cxnSpLocks/>
          </p:cNvCxnSpPr>
          <p:nvPr/>
        </p:nvCxnSpPr>
        <p:spPr>
          <a:xfrm flipV="1">
            <a:off x="4800846" y="3772399"/>
            <a:ext cx="4238846" cy="1829930"/>
          </a:xfrm>
          <a:prstGeom prst="bentConnector4">
            <a:avLst>
              <a:gd name="adj1" fmla="val 7821"/>
              <a:gd name="adj2" fmla="val 112492"/>
            </a:avLst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4">
            <a:extLst>
              <a:ext uri="{FF2B5EF4-FFF2-40B4-BE49-F238E27FC236}">
                <a16:creationId xmlns:a16="http://schemas.microsoft.com/office/drawing/2014/main" id="{87931682-BD66-4D19-8C1C-D01087B9C34B}"/>
              </a:ext>
            </a:extLst>
          </p:cNvPr>
          <p:cNvSpPr/>
          <p:nvPr/>
        </p:nvSpPr>
        <p:spPr>
          <a:xfrm>
            <a:off x="5721556" y="872851"/>
            <a:ext cx="4299827" cy="526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zh-CN" sz="1800" b="1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Active Recognition </a:t>
            </a:r>
            <a:r>
              <a:rPr lang="fr-FR" altLang="zh-CN" sz="1800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</a:t>
            </a:r>
            <a:r>
              <a:rPr lang="fr-FR" altLang="zh-CN" sz="1800" b="1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Passive Recognition</a:t>
            </a:r>
          </a:p>
        </p:txBody>
      </p:sp>
      <p:sp>
        <p:nvSpPr>
          <p:cNvPr id="155" name="Rectangle 4">
            <a:extLst>
              <a:ext uri="{FF2B5EF4-FFF2-40B4-BE49-F238E27FC236}">
                <a16:creationId xmlns:a16="http://schemas.microsoft.com/office/drawing/2014/main" id="{B8E296B0-AC93-48FF-A893-C233DB7ED7FF}"/>
              </a:ext>
            </a:extLst>
          </p:cNvPr>
          <p:cNvSpPr/>
          <p:nvPr/>
        </p:nvSpPr>
        <p:spPr>
          <a:xfrm>
            <a:off x="1205757" y="872852"/>
            <a:ext cx="3633378" cy="526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Bidirectional monitoring: </a:t>
            </a:r>
            <a:r>
              <a:rPr lang="en-US" altLang="zh-CN" b="1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Seller Side</a:t>
            </a:r>
          </a:p>
        </p:txBody>
      </p:sp>
      <p:grpSp>
        <p:nvGrpSpPr>
          <p:cNvPr id="158" name="Group 52">
            <a:extLst>
              <a:ext uri="{FF2B5EF4-FFF2-40B4-BE49-F238E27FC236}">
                <a16:creationId xmlns:a16="http://schemas.microsoft.com/office/drawing/2014/main" id="{BDE52834-1C32-4139-BDE2-26A9812850A6}"/>
              </a:ext>
            </a:extLst>
          </p:cNvPr>
          <p:cNvGrpSpPr/>
          <p:nvPr/>
        </p:nvGrpSpPr>
        <p:grpSpPr>
          <a:xfrm>
            <a:off x="570781" y="857333"/>
            <a:ext cx="526499" cy="526499"/>
            <a:chOff x="7567283" y="2957120"/>
            <a:chExt cx="678581" cy="678581"/>
          </a:xfrm>
        </p:grpSpPr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EA3635B3-7371-44FA-801B-05DEACC55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0" name="Oval 43">
              <a:extLst>
                <a:ext uri="{FF2B5EF4-FFF2-40B4-BE49-F238E27FC236}">
                  <a16:creationId xmlns:a16="http://schemas.microsoft.com/office/drawing/2014/main" id="{5ECA8899-5593-4ECE-AFE8-4A0AA70BC24B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1" name="Group 52">
            <a:extLst>
              <a:ext uri="{FF2B5EF4-FFF2-40B4-BE49-F238E27FC236}">
                <a16:creationId xmlns:a16="http://schemas.microsoft.com/office/drawing/2014/main" id="{1C1F293D-BA44-4248-97D0-54D3623EAFA7}"/>
              </a:ext>
            </a:extLst>
          </p:cNvPr>
          <p:cNvGrpSpPr/>
          <p:nvPr/>
        </p:nvGrpSpPr>
        <p:grpSpPr>
          <a:xfrm>
            <a:off x="5094412" y="857266"/>
            <a:ext cx="526499" cy="526499"/>
            <a:chOff x="7567283" y="2957120"/>
            <a:chExt cx="678581" cy="678581"/>
          </a:xfrm>
        </p:grpSpPr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750A85EF-F86A-46DD-A585-2B3E2CE88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3" name="Oval 43">
              <a:extLst>
                <a:ext uri="{FF2B5EF4-FFF2-40B4-BE49-F238E27FC236}">
                  <a16:creationId xmlns:a16="http://schemas.microsoft.com/office/drawing/2014/main" id="{E27AD166-0CE0-4A9F-A11D-5EB87155FE52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pic>
        <p:nvPicPr>
          <p:cNvPr id="164" name="图形 163">
            <a:extLst>
              <a:ext uri="{FF2B5EF4-FFF2-40B4-BE49-F238E27FC236}">
                <a16:creationId xmlns:a16="http://schemas.microsoft.com/office/drawing/2014/main" id="{A5209739-9F7C-4537-BB0F-D2B570C409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6155" y="908301"/>
            <a:ext cx="395749" cy="395749"/>
          </a:xfrm>
          <a:prstGeom prst="rect">
            <a:avLst/>
          </a:prstGeom>
        </p:spPr>
      </p:pic>
      <p:pic>
        <p:nvPicPr>
          <p:cNvPr id="165" name="图形 164">
            <a:extLst>
              <a:ext uri="{FF2B5EF4-FFF2-40B4-BE49-F238E27FC236}">
                <a16:creationId xmlns:a16="http://schemas.microsoft.com/office/drawing/2014/main" id="{DE39A73C-BB82-4415-9DDE-54012F6B52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37799" y="885424"/>
            <a:ext cx="434204" cy="4342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1A000-A38B-3446-B78A-1831EEC09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180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">
            <a:extLst>
              <a:ext uri="{FF2B5EF4-FFF2-40B4-BE49-F238E27FC236}">
                <a16:creationId xmlns:a16="http://schemas.microsoft.com/office/drawing/2014/main" id="{D7643C3B-A792-4725-B374-1FD2FCE94C12}"/>
              </a:ext>
            </a:extLst>
          </p:cNvPr>
          <p:cNvSpPr/>
          <p:nvPr/>
        </p:nvSpPr>
        <p:spPr>
          <a:xfrm>
            <a:off x="5721556" y="872851"/>
            <a:ext cx="4299827" cy="526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zh-CN" sz="1800" b="1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Active Recognition </a:t>
            </a:r>
            <a:r>
              <a:rPr lang="fr-FR" altLang="zh-CN" sz="1800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&amp; </a:t>
            </a:r>
            <a:r>
              <a:rPr lang="fr-FR" altLang="zh-CN" sz="1800" b="1" dirty="0">
                <a:solidFill>
                  <a:srgbClr val="113778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Passive Recognition</a:t>
            </a:r>
          </a:p>
        </p:txBody>
      </p:sp>
      <p:grpSp>
        <p:nvGrpSpPr>
          <p:cNvPr id="95" name="Group 52">
            <a:extLst>
              <a:ext uri="{FF2B5EF4-FFF2-40B4-BE49-F238E27FC236}">
                <a16:creationId xmlns:a16="http://schemas.microsoft.com/office/drawing/2014/main" id="{2372A578-585A-4A64-BA88-1233E003EFEB}"/>
              </a:ext>
            </a:extLst>
          </p:cNvPr>
          <p:cNvGrpSpPr/>
          <p:nvPr/>
        </p:nvGrpSpPr>
        <p:grpSpPr>
          <a:xfrm>
            <a:off x="570781" y="857333"/>
            <a:ext cx="526499" cy="526499"/>
            <a:chOff x="7567283" y="2957120"/>
            <a:chExt cx="678581" cy="678581"/>
          </a:xfrm>
        </p:grpSpPr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16537E8F-B99C-4869-A0D5-B69E0C8BF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7" name="Oval 43">
              <a:extLst>
                <a:ext uri="{FF2B5EF4-FFF2-40B4-BE49-F238E27FC236}">
                  <a16:creationId xmlns:a16="http://schemas.microsoft.com/office/drawing/2014/main" id="{7CEA441A-DD62-47AF-838C-0D88608B723D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98" name="Group 52">
            <a:extLst>
              <a:ext uri="{FF2B5EF4-FFF2-40B4-BE49-F238E27FC236}">
                <a16:creationId xmlns:a16="http://schemas.microsoft.com/office/drawing/2014/main" id="{69CFC6C9-6B54-49F1-B831-CE6D5D24A22C}"/>
              </a:ext>
            </a:extLst>
          </p:cNvPr>
          <p:cNvGrpSpPr/>
          <p:nvPr/>
        </p:nvGrpSpPr>
        <p:grpSpPr>
          <a:xfrm>
            <a:off x="5094412" y="857266"/>
            <a:ext cx="526499" cy="526499"/>
            <a:chOff x="7567283" y="2957120"/>
            <a:chExt cx="678581" cy="678581"/>
          </a:xfrm>
        </p:grpSpPr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8F6B0D04-1765-486B-A24F-4215BD377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0" name="Oval 43">
              <a:extLst>
                <a:ext uri="{FF2B5EF4-FFF2-40B4-BE49-F238E27FC236}">
                  <a16:creationId xmlns:a16="http://schemas.microsoft.com/office/drawing/2014/main" id="{9372E6E2-BF10-404F-AF2D-290DADBC60E3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pic>
        <p:nvPicPr>
          <p:cNvPr id="101" name="图形 100">
            <a:extLst>
              <a:ext uri="{FF2B5EF4-FFF2-40B4-BE49-F238E27FC236}">
                <a16:creationId xmlns:a16="http://schemas.microsoft.com/office/drawing/2014/main" id="{54204C42-CF3C-40CE-B328-68416E033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55" y="904651"/>
            <a:ext cx="395749" cy="395749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id="{B1E25655-8CE5-4F21-94CF-6F2D9BF8E379}"/>
              </a:ext>
            </a:extLst>
          </p:cNvPr>
          <p:cNvSpPr/>
          <p:nvPr/>
        </p:nvSpPr>
        <p:spPr>
          <a:xfrm>
            <a:off x="533471" y="2245168"/>
            <a:ext cx="11125058" cy="435567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>
            <a:noFill/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0E8750C-BFBF-4148-ABD4-A458EC9FCA5C}"/>
              </a:ext>
            </a:extLst>
          </p:cNvPr>
          <p:cNvSpPr/>
          <p:nvPr/>
        </p:nvSpPr>
        <p:spPr>
          <a:xfrm>
            <a:off x="533471" y="1654385"/>
            <a:ext cx="11125058" cy="570968"/>
          </a:xfrm>
          <a:prstGeom prst="rect">
            <a:avLst/>
          </a:prstGeom>
          <a:solidFill>
            <a:srgbClr val="113778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 Breaches the Contract and Runs Away (Use First &amp; Pay Later)</a:t>
            </a:r>
            <a:endParaRPr lang="zh-CN" altLang="en-US" sz="25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" name="图形 104">
            <a:extLst>
              <a:ext uri="{FF2B5EF4-FFF2-40B4-BE49-F238E27FC236}">
                <a16:creationId xmlns:a16="http://schemas.microsoft.com/office/drawing/2014/main" id="{59CF7E5F-8FB5-4B90-B4B7-70277C29D0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5428" y="2717822"/>
            <a:ext cx="697861" cy="697861"/>
          </a:xfrm>
          <a:prstGeom prst="rect">
            <a:avLst/>
          </a:prstGeom>
        </p:spPr>
      </p:pic>
      <p:sp>
        <p:nvSpPr>
          <p:cNvPr id="106" name="文本框 105">
            <a:extLst>
              <a:ext uri="{FF2B5EF4-FFF2-40B4-BE49-F238E27FC236}">
                <a16:creationId xmlns:a16="http://schemas.microsoft.com/office/drawing/2014/main" id="{726BA4C5-793B-4938-9E40-18DCBE5741E2}"/>
              </a:ext>
            </a:extLst>
          </p:cNvPr>
          <p:cNvSpPr txBox="1"/>
          <p:nvPr/>
        </p:nvSpPr>
        <p:spPr>
          <a:xfrm>
            <a:off x="2229088" y="2407419"/>
            <a:ext cx="992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4BF34F7-9BA5-46B4-88A7-F4B750B5E982}"/>
              </a:ext>
            </a:extLst>
          </p:cNvPr>
          <p:cNvSpPr/>
          <p:nvPr/>
        </p:nvSpPr>
        <p:spPr>
          <a:xfrm>
            <a:off x="674704" y="5586416"/>
            <a:ext cx="4072026" cy="472440"/>
          </a:xfrm>
          <a:prstGeom prst="rect">
            <a:avLst/>
          </a:prstGeom>
          <a:solidFill>
            <a:srgbClr val="436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 for PBL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09472C30-0091-4BBB-B07D-FE4FD74BEA70}"/>
              </a:ext>
            </a:extLst>
          </p:cNvPr>
          <p:cNvGrpSpPr/>
          <p:nvPr/>
        </p:nvGrpSpPr>
        <p:grpSpPr>
          <a:xfrm>
            <a:off x="678346" y="3794341"/>
            <a:ext cx="4072026" cy="561854"/>
            <a:chOff x="3859729" y="3695712"/>
            <a:chExt cx="4072026" cy="561854"/>
          </a:xfrm>
        </p:grpSpPr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275669A-7F9C-4AF7-8190-4D80703F25C6}"/>
                </a:ext>
              </a:extLst>
            </p:cNvPr>
            <p:cNvSpPr txBox="1"/>
            <p:nvPr/>
          </p:nvSpPr>
          <p:spPr>
            <a:xfrm>
              <a:off x="5247465" y="3784278"/>
              <a:ext cx="1572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Buyers Report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A2D12D2-DB86-41A9-9C45-50A79A497A59}"/>
                </a:ext>
              </a:extLst>
            </p:cNvPr>
            <p:cNvSpPr/>
            <p:nvPr/>
          </p:nvSpPr>
          <p:spPr>
            <a:xfrm>
              <a:off x="3859729" y="3695712"/>
              <a:ext cx="4072026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5C84A379-3AD7-4322-AC58-30E7A648602E}"/>
              </a:ext>
            </a:extLst>
          </p:cNvPr>
          <p:cNvCxnSpPr>
            <a:cxnSpLocks/>
            <a:stCxn id="105" idx="2"/>
            <a:endCxn id="110" idx="0"/>
          </p:cNvCxnSpPr>
          <p:nvPr/>
        </p:nvCxnSpPr>
        <p:spPr>
          <a:xfrm>
            <a:off x="2714359" y="3415683"/>
            <a:ext cx="0" cy="3786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5046B0A5-CC0C-4534-B92C-064EEC501F46}"/>
              </a:ext>
            </a:extLst>
          </p:cNvPr>
          <p:cNvCxnSpPr>
            <a:cxnSpLocks/>
            <a:stCxn id="110" idx="2"/>
            <a:endCxn id="107" idx="0"/>
          </p:cNvCxnSpPr>
          <p:nvPr/>
        </p:nvCxnSpPr>
        <p:spPr>
          <a:xfrm flipH="1">
            <a:off x="2710717" y="4356195"/>
            <a:ext cx="3642" cy="1230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BE9F3A95-9163-43C2-947B-FA1A4F7BD8E2}"/>
              </a:ext>
            </a:extLst>
          </p:cNvPr>
          <p:cNvGrpSpPr/>
          <p:nvPr/>
        </p:nvGrpSpPr>
        <p:grpSpPr>
          <a:xfrm>
            <a:off x="6424702" y="5506650"/>
            <a:ext cx="4082736" cy="561854"/>
            <a:chOff x="9236682" y="2880454"/>
            <a:chExt cx="4082736" cy="561854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8413F718-0B0C-4F4F-BC61-674864EEFDC8}"/>
                </a:ext>
              </a:extLst>
            </p:cNvPr>
            <p:cNvSpPr txBox="1"/>
            <p:nvPr/>
          </p:nvSpPr>
          <p:spPr>
            <a:xfrm>
              <a:off x="9901786" y="2969831"/>
              <a:ext cx="3417632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Automatic Contract Termination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61E29C45-9D4B-43AB-A0AD-5174552D5280}"/>
                </a:ext>
              </a:extLst>
            </p:cNvPr>
            <p:cNvSpPr/>
            <p:nvPr/>
          </p:nvSpPr>
          <p:spPr>
            <a:xfrm>
              <a:off x="9236682" y="2880454"/>
              <a:ext cx="4072026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8D7F7D0-DAE5-47DC-8CA9-C120F7B3A152}"/>
              </a:ext>
            </a:extLst>
          </p:cNvPr>
          <p:cNvSpPr txBox="1"/>
          <p:nvPr/>
        </p:nvSpPr>
        <p:spPr>
          <a:xfrm>
            <a:off x="2782992" y="3329898"/>
            <a:ext cx="2000757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Verification …</a:t>
            </a:r>
            <a:endParaRPr lang="zh-CN" altLang="en-US" sz="1600" dirty="0"/>
          </a:p>
        </p:txBody>
      </p:sp>
      <p:pic>
        <p:nvPicPr>
          <p:cNvPr id="117" name="图形 116">
            <a:extLst>
              <a:ext uri="{FF2B5EF4-FFF2-40B4-BE49-F238E27FC236}">
                <a16:creationId xmlns:a16="http://schemas.microsoft.com/office/drawing/2014/main" id="{72C0407A-EC54-49A5-B053-41E4EDB785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3093" y="3835819"/>
            <a:ext cx="464166" cy="464166"/>
          </a:xfrm>
          <a:prstGeom prst="rect">
            <a:avLst/>
          </a:prstGeom>
        </p:spPr>
      </p:pic>
      <p:pic>
        <p:nvPicPr>
          <p:cNvPr id="119" name="图形 118">
            <a:extLst>
              <a:ext uri="{FF2B5EF4-FFF2-40B4-BE49-F238E27FC236}">
                <a16:creationId xmlns:a16="http://schemas.microsoft.com/office/drawing/2014/main" id="{172ACDE0-65E6-4FCD-8C52-2E0E7B6DFB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0022" y="2591460"/>
            <a:ext cx="762723" cy="762723"/>
          </a:xfrm>
          <a:prstGeom prst="rect">
            <a:avLst/>
          </a:prstGeom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9298B26A-D95D-415D-AAC1-9B51C6C88CB0}"/>
              </a:ext>
            </a:extLst>
          </p:cNvPr>
          <p:cNvSpPr txBox="1"/>
          <p:nvPr/>
        </p:nvSpPr>
        <p:spPr>
          <a:xfrm>
            <a:off x="9260772" y="2323675"/>
            <a:ext cx="149869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6C166C8-93E9-483D-AD1C-D30D96B629B4}"/>
              </a:ext>
            </a:extLst>
          </p:cNvPr>
          <p:cNvCxnSpPr>
            <a:cxnSpLocks/>
            <a:stCxn id="119" idx="2"/>
            <a:endCxn id="124" idx="0"/>
          </p:cNvCxnSpPr>
          <p:nvPr/>
        </p:nvCxnSpPr>
        <p:spPr>
          <a:xfrm>
            <a:off x="10021384" y="3354183"/>
            <a:ext cx="0" cy="44857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1F191A17-5108-456A-B703-9A63B32B2738}"/>
              </a:ext>
            </a:extLst>
          </p:cNvPr>
          <p:cNvGrpSpPr/>
          <p:nvPr/>
        </p:nvGrpSpPr>
        <p:grpSpPr>
          <a:xfrm>
            <a:off x="8563222" y="3802758"/>
            <a:ext cx="2916324" cy="561854"/>
            <a:chOff x="40272130" y="4060278"/>
            <a:chExt cx="2916324" cy="561854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1599C59-1C68-47C5-A3F4-60AEA71CE92B}"/>
                </a:ext>
              </a:extLst>
            </p:cNvPr>
            <p:cNvSpPr txBox="1"/>
            <p:nvPr/>
          </p:nvSpPr>
          <p:spPr>
            <a:xfrm>
              <a:off x="40856400" y="4143153"/>
              <a:ext cx="2332054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Qualifications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64CC6EC-0CA8-4F74-A71F-1B726616818C}"/>
                </a:ext>
              </a:extLst>
            </p:cNvPr>
            <p:cNvSpPr/>
            <p:nvPr/>
          </p:nvSpPr>
          <p:spPr>
            <a:xfrm>
              <a:off x="40272130" y="4060278"/>
              <a:ext cx="2916323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5" name="图形 124">
              <a:extLst>
                <a:ext uri="{FF2B5EF4-FFF2-40B4-BE49-F238E27FC236}">
                  <a16:creationId xmlns:a16="http://schemas.microsoft.com/office/drawing/2014/main" id="{977EE3ED-ABC5-4327-A35F-BF503600C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452150" y="4100051"/>
              <a:ext cx="484666" cy="484666"/>
            </a:xfrm>
            <a:prstGeom prst="rect">
              <a:avLst/>
            </a:prstGeom>
          </p:spPr>
        </p:pic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C02318FB-1BA4-4E02-B2A8-AB4EE63F3108}"/>
              </a:ext>
            </a:extLst>
          </p:cNvPr>
          <p:cNvGrpSpPr/>
          <p:nvPr/>
        </p:nvGrpSpPr>
        <p:grpSpPr>
          <a:xfrm>
            <a:off x="5404765" y="3802758"/>
            <a:ext cx="2916324" cy="561854"/>
            <a:chOff x="37113673" y="3684328"/>
            <a:chExt cx="2916324" cy="561854"/>
          </a:xfrm>
        </p:grpSpPr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25B4F66E-0D3D-4024-AEB0-E48070B1EBE7}"/>
                </a:ext>
              </a:extLst>
            </p:cNvPr>
            <p:cNvSpPr txBox="1"/>
            <p:nvPr/>
          </p:nvSpPr>
          <p:spPr>
            <a:xfrm>
              <a:off x="37697943" y="3767203"/>
              <a:ext cx="2332054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40F86CF3-A449-4E85-A63D-9B3DF48C37C8}"/>
                </a:ext>
              </a:extLst>
            </p:cNvPr>
            <p:cNvSpPr/>
            <p:nvPr/>
          </p:nvSpPr>
          <p:spPr>
            <a:xfrm>
              <a:off x="37113673" y="3684328"/>
              <a:ext cx="2916323" cy="56185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9770CF83-716D-49BB-B6FC-FF4B008E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26374" y="3737575"/>
              <a:ext cx="478924" cy="478924"/>
            </a:xfrm>
            <a:prstGeom prst="rect">
              <a:avLst/>
            </a:prstGeom>
          </p:spPr>
        </p:pic>
      </p:grpSp>
      <p:cxnSp>
        <p:nvCxnSpPr>
          <p:cNvPr id="130" name="连接符: 肘形 129">
            <a:extLst>
              <a:ext uri="{FF2B5EF4-FFF2-40B4-BE49-F238E27FC236}">
                <a16:creationId xmlns:a16="http://schemas.microsoft.com/office/drawing/2014/main" id="{048BFAD8-B929-4DA2-A0BB-296F2240BCAB}"/>
              </a:ext>
            </a:extLst>
          </p:cNvPr>
          <p:cNvCxnSpPr>
            <a:stCxn id="105" idx="3"/>
            <a:endCxn id="128" idx="0"/>
          </p:cNvCxnSpPr>
          <p:nvPr/>
        </p:nvCxnSpPr>
        <p:spPr>
          <a:xfrm>
            <a:off x="3063289" y="3066753"/>
            <a:ext cx="3799638" cy="736005"/>
          </a:xfrm>
          <a:prstGeom prst="bentConnector2">
            <a:avLst/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连接符: 肘形 130">
            <a:extLst>
              <a:ext uri="{FF2B5EF4-FFF2-40B4-BE49-F238E27FC236}">
                <a16:creationId xmlns:a16="http://schemas.microsoft.com/office/drawing/2014/main" id="{94CC22FB-F71A-49EF-B46E-7B3167C447BD}"/>
              </a:ext>
            </a:extLst>
          </p:cNvPr>
          <p:cNvCxnSpPr>
            <a:cxnSpLocks/>
          </p:cNvCxnSpPr>
          <p:nvPr/>
        </p:nvCxnSpPr>
        <p:spPr>
          <a:xfrm flipV="1">
            <a:off x="4750372" y="3976459"/>
            <a:ext cx="654393" cy="1696001"/>
          </a:xfrm>
          <a:prstGeom prst="bentConnector3">
            <a:avLst/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1AAC330C-A3D2-41CC-86DD-1FDCB6680BFA}"/>
              </a:ext>
            </a:extLst>
          </p:cNvPr>
          <p:cNvCxnSpPr>
            <a:cxnSpLocks/>
            <a:stCxn id="128" idx="2"/>
            <a:endCxn id="115" idx="0"/>
          </p:cNvCxnSpPr>
          <p:nvPr/>
        </p:nvCxnSpPr>
        <p:spPr>
          <a:xfrm rot="16200000" flipH="1">
            <a:off x="7090802" y="4136737"/>
            <a:ext cx="1142038" cy="1597788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CF457197-4C3B-4AAD-B4EA-4AF5077DB156}"/>
              </a:ext>
            </a:extLst>
          </p:cNvPr>
          <p:cNvCxnSpPr>
            <a:cxnSpLocks/>
            <a:stCxn id="124" idx="2"/>
            <a:endCxn id="115" idx="0"/>
          </p:cNvCxnSpPr>
          <p:nvPr/>
        </p:nvCxnSpPr>
        <p:spPr>
          <a:xfrm rot="5400000">
            <a:off x="8670031" y="4155297"/>
            <a:ext cx="1142038" cy="1560669"/>
          </a:xfrm>
          <a:prstGeom prst="bentConnector3">
            <a:avLst>
              <a:gd name="adj1" fmla="val 50000"/>
            </a:avLst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图形 133">
            <a:extLst>
              <a:ext uri="{FF2B5EF4-FFF2-40B4-BE49-F238E27FC236}">
                <a16:creationId xmlns:a16="http://schemas.microsoft.com/office/drawing/2014/main" id="{926FA3DF-A3C5-4D39-96FA-8A48BC918AB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91014" y="5588863"/>
            <a:ext cx="397427" cy="397427"/>
          </a:xfrm>
          <a:prstGeom prst="rect">
            <a:avLst/>
          </a:prstGeom>
        </p:spPr>
      </p:pic>
      <p:cxnSp>
        <p:nvCxnSpPr>
          <p:cNvPr id="135" name="连接符: 肘形 134">
            <a:extLst>
              <a:ext uri="{FF2B5EF4-FFF2-40B4-BE49-F238E27FC236}">
                <a16:creationId xmlns:a16="http://schemas.microsoft.com/office/drawing/2014/main" id="{43531D33-E8FC-4B0D-B3C6-0EBD78BF17A2}"/>
              </a:ext>
            </a:extLst>
          </p:cNvPr>
          <p:cNvCxnSpPr>
            <a:cxnSpLocks/>
            <a:endCxn id="125" idx="0"/>
          </p:cNvCxnSpPr>
          <p:nvPr/>
        </p:nvCxnSpPr>
        <p:spPr>
          <a:xfrm flipV="1">
            <a:off x="4746729" y="3842531"/>
            <a:ext cx="4238846" cy="1829930"/>
          </a:xfrm>
          <a:prstGeom prst="bentConnector4">
            <a:avLst>
              <a:gd name="adj1" fmla="val 7821"/>
              <a:gd name="adj2" fmla="val 112492"/>
            </a:avLst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图形 135">
            <a:extLst>
              <a:ext uri="{FF2B5EF4-FFF2-40B4-BE49-F238E27FC236}">
                <a16:creationId xmlns:a16="http://schemas.microsoft.com/office/drawing/2014/main" id="{DDBD38C6-3506-4FED-B494-C9D04CC219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40559" y="886603"/>
            <a:ext cx="434204" cy="434204"/>
          </a:xfrm>
          <a:prstGeom prst="rect">
            <a:avLst/>
          </a:prstGeom>
        </p:spPr>
      </p:pic>
      <p:sp>
        <p:nvSpPr>
          <p:cNvPr id="138" name="文本占位符 50">
            <a:extLst>
              <a:ext uri="{FF2B5EF4-FFF2-40B4-BE49-F238E27FC236}">
                <a16:creationId xmlns:a16="http://schemas.microsoft.com/office/drawing/2014/main" id="{6DB8BAA9-2237-43F7-93FC-3FCF2CC9A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6" y="257160"/>
            <a:ext cx="8852236" cy="475612"/>
          </a:xfrm>
        </p:spPr>
        <p:txBody>
          <a:bodyPr/>
          <a:lstStyle/>
          <a:p>
            <a:r>
              <a:rPr lang="en-US" dirty="0"/>
              <a:t>Ⅱ. </a:t>
            </a:r>
            <a:r>
              <a:rPr lang="en-US" altLang="zh-CN" dirty="0"/>
              <a:t>Business Architecture Analysis: </a:t>
            </a:r>
            <a:r>
              <a:rPr lang="en-US" altLang="zh-CN" dirty="0">
                <a:solidFill>
                  <a:schemeClr val="accent1"/>
                </a:solidFill>
              </a:rPr>
              <a:t>Contract Termination (4/4)</a:t>
            </a:r>
          </a:p>
        </p:txBody>
      </p:sp>
      <p:cxnSp>
        <p:nvCxnSpPr>
          <p:cNvPr id="139" name="连接符: 肘形 138">
            <a:extLst>
              <a:ext uri="{FF2B5EF4-FFF2-40B4-BE49-F238E27FC236}">
                <a16:creationId xmlns:a16="http://schemas.microsoft.com/office/drawing/2014/main" id="{6E8BD556-65C2-41FC-909A-B35B53C190C5}"/>
              </a:ext>
            </a:extLst>
          </p:cNvPr>
          <p:cNvCxnSpPr>
            <a:cxnSpLocks/>
            <a:stCxn id="115" idx="2"/>
            <a:endCxn id="107" idx="2"/>
          </p:cNvCxnSpPr>
          <p:nvPr/>
        </p:nvCxnSpPr>
        <p:spPr>
          <a:xfrm rot="5400000" flipH="1">
            <a:off x="5580892" y="3188681"/>
            <a:ext cx="9648" cy="5749998"/>
          </a:xfrm>
          <a:prstGeom prst="bentConnector3">
            <a:avLst>
              <a:gd name="adj1" fmla="val -2369403"/>
            </a:avLst>
          </a:prstGeom>
          <a:ln w="38100" cap="flat">
            <a:solidFill>
              <a:schemeClr val="tx1"/>
            </a:solidFill>
            <a:prstDash val="sysDash"/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4">
            <a:extLst>
              <a:ext uri="{FF2B5EF4-FFF2-40B4-BE49-F238E27FC236}">
                <a16:creationId xmlns:a16="http://schemas.microsoft.com/office/drawing/2014/main" id="{97276535-C205-4894-9F7F-A188212A1FF1}"/>
              </a:ext>
            </a:extLst>
          </p:cNvPr>
          <p:cNvSpPr/>
          <p:nvPr/>
        </p:nvSpPr>
        <p:spPr>
          <a:xfrm>
            <a:off x="1205757" y="872852"/>
            <a:ext cx="3633378" cy="526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Bidirectional monitoring: </a:t>
            </a:r>
            <a:r>
              <a:rPr lang="en-US" altLang="zh-CN" b="1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Seller Side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E3CE3-D40B-9640-BB39-CCFBACDB7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416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FD76BA-C795-44AF-B102-9AC94FFE5800}"/>
              </a:ext>
            </a:extLst>
          </p:cNvPr>
          <p:cNvSpPr/>
          <p:nvPr/>
        </p:nvSpPr>
        <p:spPr>
          <a:xfrm>
            <a:off x="0" y="3"/>
            <a:ext cx="12192000" cy="6857997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96FDBF-DA30-4057-B4EC-360EB97A529F}"/>
              </a:ext>
            </a:extLst>
          </p:cNvPr>
          <p:cNvSpPr/>
          <p:nvPr/>
        </p:nvSpPr>
        <p:spPr>
          <a:xfrm rot="16200000">
            <a:off x="-2068954" y="2068956"/>
            <a:ext cx="6858001" cy="2720089"/>
          </a:xfrm>
          <a:prstGeom prst="round2SameRect">
            <a:avLst>
              <a:gd name="adj1" fmla="val 2126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02707A1A-896D-4DBE-9813-4EEEABC825D7}"/>
              </a:ext>
            </a:extLst>
          </p:cNvPr>
          <p:cNvSpPr/>
          <p:nvPr/>
        </p:nvSpPr>
        <p:spPr>
          <a:xfrm>
            <a:off x="-11754" y="2"/>
            <a:ext cx="12203754" cy="806605"/>
          </a:xfrm>
          <a:prstGeom prst="round2Same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D39A35-390D-4115-A2CF-CDE31860A9FB}"/>
              </a:ext>
            </a:extLst>
          </p:cNvPr>
          <p:cNvSpPr txBox="1"/>
          <p:nvPr/>
        </p:nvSpPr>
        <p:spPr>
          <a:xfrm>
            <a:off x="782383" y="164263"/>
            <a:ext cx="39873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Ⅱ. Business Architecture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B84CBF-9908-488A-910D-A0B083E9693F}"/>
              </a:ext>
            </a:extLst>
          </p:cNvPr>
          <p:cNvCxnSpPr>
            <a:cxnSpLocks/>
          </p:cNvCxnSpPr>
          <p:nvPr/>
        </p:nvCxnSpPr>
        <p:spPr>
          <a:xfrm flipV="1">
            <a:off x="145253" y="2402218"/>
            <a:ext cx="0" cy="2045277"/>
          </a:xfrm>
          <a:prstGeom prst="line">
            <a:avLst/>
          </a:prstGeom>
          <a:ln w="1270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C7E841-8FE3-40AD-ACE2-7C4F2B500C75}"/>
              </a:ext>
            </a:extLst>
          </p:cNvPr>
          <p:cNvSpPr txBox="1"/>
          <p:nvPr/>
        </p:nvSpPr>
        <p:spPr>
          <a:xfrm>
            <a:off x="145253" y="1774290"/>
            <a:ext cx="2484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Your Online Transaction Solution.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5FF5B4-CE5A-45EA-9E2E-69F6AB675A2B}"/>
              </a:ext>
            </a:extLst>
          </p:cNvPr>
          <p:cNvSpPr txBox="1"/>
          <p:nvPr/>
        </p:nvSpPr>
        <p:spPr>
          <a:xfrm>
            <a:off x="145253" y="1223958"/>
            <a:ext cx="2390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aoBuLiao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(PBL)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67753A-D6C2-4980-9197-9630DFEEF4F0}"/>
              </a:ext>
            </a:extLst>
          </p:cNvPr>
          <p:cNvGrpSpPr/>
          <p:nvPr/>
        </p:nvGrpSpPr>
        <p:grpSpPr>
          <a:xfrm>
            <a:off x="782383" y="2370528"/>
            <a:ext cx="1816984" cy="638699"/>
            <a:chOff x="1584297" y="2247838"/>
            <a:chExt cx="1721478" cy="55611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D101287-2CF2-4DA1-893F-E1CDEB1B4190}"/>
                </a:ext>
              </a:extLst>
            </p:cNvPr>
            <p:cNvSpPr txBox="1"/>
            <p:nvPr/>
          </p:nvSpPr>
          <p:spPr>
            <a:xfrm>
              <a:off x="1584297" y="2442179"/>
              <a:ext cx="1470784" cy="36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Pay First, Use Later &amp; Use First, Pay Later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F688F0-2D82-421B-9801-9A642B372E39}"/>
                </a:ext>
              </a:extLst>
            </p:cNvPr>
            <p:cNvSpPr txBox="1"/>
            <p:nvPr/>
          </p:nvSpPr>
          <p:spPr>
            <a:xfrm>
              <a:off x="1584297" y="2247838"/>
              <a:ext cx="1721478" cy="241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2 Modes</a:t>
              </a:r>
              <a:endPara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8DB2F93-EA15-412A-A78B-37E3531198ED}"/>
              </a:ext>
            </a:extLst>
          </p:cNvPr>
          <p:cNvSpPr txBox="1"/>
          <p:nvPr/>
        </p:nvSpPr>
        <p:spPr>
          <a:xfrm>
            <a:off x="215627" y="2402217"/>
            <a:ext cx="597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130321-8581-4F8C-8CAB-B2B8721F2A03}"/>
              </a:ext>
            </a:extLst>
          </p:cNvPr>
          <p:cNvSpPr txBox="1"/>
          <p:nvPr/>
        </p:nvSpPr>
        <p:spPr>
          <a:xfrm>
            <a:off x="782383" y="3378902"/>
            <a:ext cx="198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erification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, 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stablishment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,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Consumption, 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ermination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41931C-6D9C-4A84-B357-C63A81CDD5F3}"/>
              </a:ext>
            </a:extLst>
          </p:cNvPr>
          <p:cNvSpPr txBox="1"/>
          <p:nvPr/>
        </p:nvSpPr>
        <p:spPr>
          <a:xfrm>
            <a:off x="782383" y="3155701"/>
            <a:ext cx="1816984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4 Scenarios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CDD082-AB9C-4E32-B922-01B4E7744B5C}"/>
              </a:ext>
            </a:extLst>
          </p:cNvPr>
          <p:cNvSpPr txBox="1"/>
          <p:nvPr/>
        </p:nvSpPr>
        <p:spPr>
          <a:xfrm>
            <a:off x="225998" y="3135281"/>
            <a:ext cx="597236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38D1EDE-A734-4417-886F-410B1F12DE2A}"/>
              </a:ext>
            </a:extLst>
          </p:cNvPr>
          <p:cNvSpPr txBox="1"/>
          <p:nvPr/>
        </p:nvSpPr>
        <p:spPr>
          <a:xfrm>
            <a:off x="782383" y="4193578"/>
            <a:ext cx="15150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Based on SC,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NO Losses Will Occur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97C1A16-66A4-4ECD-A2EC-7D88D9E6E62F}"/>
              </a:ext>
            </a:extLst>
          </p:cNvPr>
          <p:cNvSpPr txBox="1"/>
          <p:nvPr/>
        </p:nvSpPr>
        <p:spPr>
          <a:xfrm>
            <a:off x="782383" y="3970377"/>
            <a:ext cx="181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Security Guarantee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6023B7D-2C73-4197-9460-1F19FF5727C8}"/>
              </a:ext>
            </a:extLst>
          </p:cNvPr>
          <p:cNvSpPr txBox="1"/>
          <p:nvPr/>
        </p:nvSpPr>
        <p:spPr>
          <a:xfrm>
            <a:off x="215627" y="3977368"/>
            <a:ext cx="597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03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1FCF701-0AD2-426B-82EB-AAE18BFE553C}"/>
              </a:ext>
            </a:extLst>
          </p:cNvPr>
          <p:cNvSpPr/>
          <p:nvPr/>
        </p:nvSpPr>
        <p:spPr>
          <a:xfrm>
            <a:off x="454532" y="5395202"/>
            <a:ext cx="1771612" cy="3003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Details  &gt;&gt;&gt;</a:t>
            </a:r>
          </a:p>
        </p:txBody>
      </p:sp>
      <p:pic>
        <p:nvPicPr>
          <p:cNvPr id="73" name="图形 72">
            <a:extLst>
              <a:ext uri="{FF2B5EF4-FFF2-40B4-BE49-F238E27FC236}">
                <a16:creationId xmlns:a16="http://schemas.microsoft.com/office/drawing/2014/main" id="{FDD0117C-A031-413C-AC63-E1A3CEB7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420" y="175744"/>
            <a:ext cx="458900" cy="458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E959A2A-CC23-4594-A546-29981AB8C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57" y="962614"/>
            <a:ext cx="9373536" cy="5703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5A766C-24FD-CA46-A5B6-C197349831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930" b="79707" l="15974" r="83700">
                        <a14:foregroundMark x1="44010" y1="20293" x2="46699" y2="20953"/>
                        <a14:foregroundMark x1="46699" y1="19152" x2="49313" y2="20689"/>
                        <a14:foregroundMark x1="48248" y1="18174" x2="49307" y2="17930"/>
                        <a14:foregroundMark x1="47596" y1="44662" x2="48598" y2="45721"/>
                        <a14:foregroundMark x1="27508" y1="76027" x2="43032" y2="76121"/>
                        <a14:foregroundMark x1="19085" y1="75976" x2="27260" y2="76025"/>
                        <a14:foregroundMark x1="16055" y1="75958" x2="16951" y2="75964"/>
                        <a14:foregroundMark x1="81582" y1="78548" x2="83700" y2="78566"/>
                        <a14:foregroundMark x1="54849" y1="78321" x2="78809" y2="78524"/>
                        <a14:foregroundMark x1="65770" y1="73513" x2="65770" y2="73513"/>
                        <a14:backgroundMark x1="17359" y1="30562" x2="17359" y2="55094"/>
                        <a14:backgroundMark x1="17196" y1="75469" x2="17196" y2="75469"/>
                        <a14:backgroundMark x1="18500" y1="75306" x2="18500" y2="75306"/>
                        <a14:backgroundMark x1="17848" y1="77262" x2="17848" y2="77262"/>
                        <a14:backgroundMark x1="16952" y1="76773" x2="18500" y2="76773"/>
                        <a14:backgroundMark x1="19804" y1="77017" x2="17848" y2="77262"/>
                        <a14:backgroundMark x1="18500" y1="76610" x2="18500" y2="76610"/>
                        <a14:backgroundMark x1="26161" y1="77669" x2="27058" y2="77017"/>
                        <a14:backgroundMark x1="31214" y1="75713" x2="31214" y2="75713"/>
                        <a14:backgroundMark x1="47840" y1="45721" x2="47840" y2="45721"/>
                        <a14:backgroundMark x1="49307" y1="45314" x2="49144" y2="48574"/>
                        <a14:backgroundMark x1="45803" y1="20375" x2="45803" y2="20375"/>
                        <a14:backgroundMark x1="48003" y1="22738" x2="46536" y2="20538"/>
                        <a14:backgroundMark x1="46292" y1="21027" x2="48655" y2="21842"/>
                        <a14:backgroundMark x1="80603" y1="78810" x2="80603" y2="78810"/>
                        <a14:backgroundMark x1="80196" y1="76365" x2="80196" y2="80114"/>
                        <a14:backgroundMark x1="55257" y1="79625" x2="55257" y2="74654"/>
                      </a14:backgroundRemoval>
                    </a14:imgEffect>
                  </a14:imgLayer>
                </a14:imgProps>
              </a:ext>
            </a:extLst>
          </a:blip>
          <a:srcRect l="12815" t="12815" r="12815" b="12815"/>
          <a:stretch/>
        </p:blipFill>
        <p:spPr>
          <a:xfrm>
            <a:off x="11374709" y="40542"/>
            <a:ext cx="730684" cy="730684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C977923-BCD7-A24D-8E84-D37E55530BB7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8DA0876-81C4-5441-91EC-577A37FCAA9C}" type="slidenum">
              <a:rPr lang="en-CN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15</a:t>
            </a:fld>
            <a:endParaRPr lang="en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3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动物&#10;&#10;已生成高可信度的说明">
            <a:extLst>
              <a:ext uri="{FF2B5EF4-FFF2-40B4-BE49-F238E27FC236}">
                <a16:creationId xmlns:a16="http://schemas.microsoft.com/office/drawing/2014/main" id="{4F6CA871-A954-4CE9-BB16-A55FC96BD21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0CE34DE5-D785-4D76-871A-49D567660456}"/>
              </a:ext>
            </a:extLst>
          </p:cNvPr>
          <p:cNvSpPr/>
          <p:nvPr/>
        </p:nvSpPr>
        <p:spPr>
          <a:xfrm>
            <a:off x="0" y="227483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Technological 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ECABB-6411-1742-8CCB-EE9C7CA828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930" b="79707" l="15974" r="83700">
                        <a14:foregroundMark x1="44010" y1="20293" x2="46699" y2="20953"/>
                        <a14:foregroundMark x1="46699" y1="19152" x2="49313" y2="20689"/>
                        <a14:foregroundMark x1="48248" y1="18174" x2="49307" y2="17930"/>
                        <a14:foregroundMark x1="47596" y1="44662" x2="48598" y2="45721"/>
                        <a14:foregroundMark x1="27508" y1="76027" x2="43032" y2="76121"/>
                        <a14:foregroundMark x1="19085" y1="75976" x2="27260" y2="76025"/>
                        <a14:foregroundMark x1="16055" y1="75958" x2="16951" y2="75964"/>
                        <a14:foregroundMark x1="81582" y1="78548" x2="83700" y2="78566"/>
                        <a14:foregroundMark x1="54849" y1="78321" x2="78809" y2="78524"/>
                        <a14:foregroundMark x1="65770" y1="73513" x2="65770" y2="73513"/>
                        <a14:backgroundMark x1="17359" y1="30562" x2="17359" y2="55094"/>
                        <a14:backgroundMark x1="17196" y1="75469" x2="17196" y2="75469"/>
                        <a14:backgroundMark x1="18500" y1="75306" x2="18500" y2="75306"/>
                        <a14:backgroundMark x1="17848" y1="77262" x2="17848" y2="77262"/>
                        <a14:backgroundMark x1="16952" y1="76773" x2="18500" y2="76773"/>
                        <a14:backgroundMark x1="19804" y1="77017" x2="17848" y2="77262"/>
                        <a14:backgroundMark x1="18500" y1="76610" x2="18500" y2="76610"/>
                        <a14:backgroundMark x1="26161" y1="77669" x2="27058" y2="77017"/>
                        <a14:backgroundMark x1="31214" y1="75713" x2="31214" y2="75713"/>
                        <a14:backgroundMark x1="47840" y1="45721" x2="47840" y2="45721"/>
                        <a14:backgroundMark x1="49307" y1="45314" x2="49144" y2="48574"/>
                        <a14:backgroundMark x1="45803" y1="20375" x2="45803" y2="20375"/>
                        <a14:backgroundMark x1="48003" y1="22738" x2="46536" y2="20538"/>
                        <a14:backgroundMark x1="46292" y1="21027" x2="48655" y2="21842"/>
                        <a14:backgroundMark x1="80603" y1="78810" x2="80603" y2="78810"/>
                        <a14:backgroundMark x1="80196" y1="76365" x2="80196" y2="80114"/>
                        <a14:backgroundMark x1="55257" y1="79625" x2="55257" y2="74654"/>
                      </a14:backgroundRemoval>
                    </a14:imgEffect>
                  </a14:imgLayer>
                </a14:imgProps>
              </a:ext>
            </a:extLst>
          </a:blip>
          <a:srcRect l="12815" t="12815" r="12815" b="12815"/>
          <a:stretch/>
        </p:blipFill>
        <p:spPr>
          <a:xfrm>
            <a:off x="5500687" y="451343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0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1BFE-0714-EB16-5125-531C524F5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1" name="图片 12200">
            <a:extLst>
              <a:ext uri="{FF2B5EF4-FFF2-40B4-BE49-F238E27FC236}">
                <a16:creationId xmlns:a16="http://schemas.microsoft.com/office/drawing/2014/main" id="{2E08CBF9-D350-D031-A8D6-0D7B2E26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15" y="1116246"/>
            <a:ext cx="9011881" cy="3878513"/>
          </a:xfrm>
          <a:prstGeom prst="rect">
            <a:avLst/>
          </a:prstGeom>
        </p:spPr>
      </p:pic>
      <p:pic>
        <p:nvPicPr>
          <p:cNvPr id="12238" name="Google Shape;1335;p69">
            <a:extLst>
              <a:ext uri="{FF2B5EF4-FFF2-40B4-BE49-F238E27FC236}">
                <a16:creationId xmlns:a16="http://schemas.microsoft.com/office/drawing/2014/main" id="{12AFB99A-66FB-9C7C-2499-237A251AFF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256" b="9256"/>
          <a:stretch/>
        </p:blipFill>
        <p:spPr>
          <a:xfrm>
            <a:off x="9595132" y="1755855"/>
            <a:ext cx="1931047" cy="1573553"/>
          </a:xfrm>
          <a:prstGeom prst="rect">
            <a:avLst/>
          </a:prstGeom>
          <a:noFill/>
          <a:ln>
            <a:noFill/>
          </a:ln>
        </p:spPr>
      </p:pic>
      <p:sp>
        <p:nvSpPr>
          <p:cNvPr id="12195" name="文本框 12194">
            <a:extLst>
              <a:ext uri="{FF2B5EF4-FFF2-40B4-BE49-F238E27FC236}">
                <a16:creationId xmlns:a16="http://schemas.microsoft.com/office/drawing/2014/main" id="{65133593-B16D-4AB4-0524-D4E81ED1CEE9}"/>
              </a:ext>
            </a:extLst>
          </p:cNvPr>
          <p:cNvSpPr txBox="1"/>
          <p:nvPr/>
        </p:nvSpPr>
        <p:spPr>
          <a:xfrm>
            <a:off x="7187734" y="1168042"/>
            <a:ext cx="3748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 Contract (Management Contract):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misconduct and enforces penalties.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00" name="矩形: 圆角 12199">
            <a:extLst>
              <a:ext uri="{FF2B5EF4-FFF2-40B4-BE49-F238E27FC236}">
                <a16:creationId xmlns:a16="http://schemas.microsoft.com/office/drawing/2014/main" id="{E6DA0ED8-EE36-86FF-3D24-ACF378BB1F81}"/>
              </a:ext>
            </a:extLst>
          </p:cNvPr>
          <p:cNvSpPr/>
          <p:nvPr/>
        </p:nvSpPr>
        <p:spPr>
          <a:xfrm>
            <a:off x="1197348" y="4817925"/>
            <a:ext cx="10108814" cy="174472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Accounts Receivable Contract 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(Pay-After-Use Contract): </a:t>
            </a:r>
          </a:p>
          <a:p>
            <a:pPr lvl="3">
              <a:spcAft>
                <a:spcPts val="4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the logic of "use first, pay later."  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 Receipts Contract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(Pay-Before-Use Contract): </a:t>
            </a:r>
          </a:p>
          <a:p>
            <a:pPr lvl="3">
              <a:spcAft>
                <a:spcPts val="4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the logic of "pay first, use later."  </a:t>
            </a:r>
          </a:p>
          <a:p>
            <a:pPr lvl="2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Contract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(Termination Contract): </a:t>
            </a:r>
          </a:p>
          <a:p>
            <a:pPr lvl="3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Determines/terminates either the Pay-After-Use or Pay-Before-Use Contract.  </a:t>
            </a:r>
          </a:p>
        </p:txBody>
      </p:sp>
      <p:sp>
        <p:nvSpPr>
          <p:cNvPr id="12202" name="矩形: 圆角 12201">
            <a:extLst>
              <a:ext uri="{FF2B5EF4-FFF2-40B4-BE49-F238E27FC236}">
                <a16:creationId xmlns:a16="http://schemas.microsoft.com/office/drawing/2014/main" id="{3175E7F1-C143-F069-E445-9EA7A0D62BBC}"/>
              </a:ext>
            </a:extLst>
          </p:cNvPr>
          <p:cNvSpPr/>
          <p:nvPr/>
        </p:nvSpPr>
        <p:spPr>
          <a:xfrm>
            <a:off x="236553" y="1116246"/>
            <a:ext cx="6297588" cy="2133706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04" name="文本框 12203">
            <a:extLst>
              <a:ext uri="{FF2B5EF4-FFF2-40B4-BE49-F238E27FC236}">
                <a16:creationId xmlns:a16="http://schemas.microsoft.com/office/drawing/2014/main" id="{1E756F39-6AD1-B70B-3A09-750089CBE71D}"/>
              </a:ext>
            </a:extLst>
          </p:cNvPr>
          <p:cNvSpPr txBox="1"/>
          <p:nvPr/>
        </p:nvSpPr>
        <p:spPr>
          <a:xfrm>
            <a:off x="329151" y="1275158"/>
            <a:ext cx="3481111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module (Login Module): 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user registration and writing to the Record Contract. 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Contract (Record Contract): 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all user information, functioning like a database.  </a:t>
            </a:r>
          </a:p>
        </p:txBody>
      </p:sp>
      <p:grpSp>
        <p:nvGrpSpPr>
          <p:cNvPr id="12205" name="Google Shape;11595;p38">
            <a:extLst>
              <a:ext uri="{FF2B5EF4-FFF2-40B4-BE49-F238E27FC236}">
                <a16:creationId xmlns:a16="http://schemas.microsoft.com/office/drawing/2014/main" id="{607D215E-543B-94BC-28FB-33FF85AFB930}"/>
              </a:ext>
            </a:extLst>
          </p:cNvPr>
          <p:cNvGrpSpPr/>
          <p:nvPr/>
        </p:nvGrpSpPr>
        <p:grpSpPr>
          <a:xfrm>
            <a:off x="3198594" y="1023841"/>
            <a:ext cx="567636" cy="502634"/>
            <a:chOff x="7551754" y="3390808"/>
            <a:chExt cx="344883" cy="301311"/>
          </a:xfrm>
          <a:solidFill>
            <a:schemeClr val="bg1"/>
          </a:solidFill>
        </p:grpSpPr>
        <p:sp>
          <p:nvSpPr>
            <p:cNvPr id="12206" name="Google Shape;11596;p38">
              <a:extLst>
                <a:ext uri="{FF2B5EF4-FFF2-40B4-BE49-F238E27FC236}">
                  <a16:creationId xmlns:a16="http://schemas.microsoft.com/office/drawing/2014/main" id="{BCF4EB76-88D6-98CA-4BC8-1110349D452F}"/>
                </a:ext>
              </a:extLst>
            </p:cNvPr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07" name="Google Shape;11597;p38">
              <a:extLst>
                <a:ext uri="{FF2B5EF4-FFF2-40B4-BE49-F238E27FC236}">
                  <a16:creationId xmlns:a16="http://schemas.microsoft.com/office/drawing/2014/main" id="{7B26224B-4D23-41A6-0EA5-5CD453FE809A}"/>
                </a:ext>
              </a:extLst>
            </p:cNvPr>
            <p:cNvSpPr/>
            <p:nvPr/>
          </p:nvSpPr>
          <p:spPr>
            <a:xfrm>
              <a:off x="7584345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08" name="Google Shape;11598;p38">
              <a:extLst>
                <a:ext uri="{FF2B5EF4-FFF2-40B4-BE49-F238E27FC236}">
                  <a16:creationId xmlns:a16="http://schemas.microsoft.com/office/drawing/2014/main" id="{0BC44EDE-603F-847D-1B80-87389551A96D}"/>
                </a:ext>
              </a:extLst>
            </p:cNvPr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09" name="Google Shape;11599;p38">
              <a:extLst>
                <a:ext uri="{FF2B5EF4-FFF2-40B4-BE49-F238E27FC236}">
                  <a16:creationId xmlns:a16="http://schemas.microsoft.com/office/drawing/2014/main" id="{5F65287B-3EED-42D4-CCAD-D2EAF042DD20}"/>
                </a:ext>
              </a:extLst>
            </p:cNvPr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10" name="Google Shape;11600;p38">
              <a:extLst>
                <a:ext uri="{FF2B5EF4-FFF2-40B4-BE49-F238E27FC236}">
                  <a16:creationId xmlns:a16="http://schemas.microsoft.com/office/drawing/2014/main" id="{6D022762-A9FD-F957-927F-DA9FC8CF0C9B}"/>
                </a:ext>
              </a:extLst>
            </p:cNvPr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11" name="Google Shape;11601;p38">
              <a:extLst>
                <a:ext uri="{FF2B5EF4-FFF2-40B4-BE49-F238E27FC236}">
                  <a16:creationId xmlns:a16="http://schemas.microsoft.com/office/drawing/2014/main" id="{5F987116-45D2-B162-5E3F-6583736CC2D2}"/>
                </a:ext>
              </a:extLst>
            </p:cNvPr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12" name="Google Shape;11602;p38">
              <a:extLst>
                <a:ext uri="{FF2B5EF4-FFF2-40B4-BE49-F238E27FC236}">
                  <a16:creationId xmlns:a16="http://schemas.microsoft.com/office/drawing/2014/main" id="{133A4AAD-46E7-33AE-B353-2F4154BADD0D}"/>
                </a:ext>
              </a:extLst>
            </p:cNvPr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13" name="Google Shape;11603;p38">
              <a:extLst>
                <a:ext uri="{FF2B5EF4-FFF2-40B4-BE49-F238E27FC236}">
                  <a16:creationId xmlns:a16="http://schemas.microsoft.com/office/drawing/2014/main" id="{1F319595-90FA-3A76-9978-ECCD8C4210CA}"/>
                </a:ext>
              </a:extLst>
            </p:cNvPr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14" name="Google Shape;11604;p38">
              <a:extLst>
                <a:ext uri="{FF2B5EF4-FFF2-40B4-BE49-F238E27FC236}">
                  <a16:creationId xmlns:a16="http://schemas.microsoft.com/office/drawing/2014/main" id="{D6667B2B-7E61-9E98-C829-028EB88612EF}"/>
                </a:ext>
              </a:extLst>
            </p:cNvPr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15" name="Google Shape;11605;p38">
              <a:extLst>
                <a:ext uri="{FF2B5EF4-FFF2-40B4-BE49-F238E27FC236}">
                  <a16:creationId xmlns:a16="http://schemas.microsoft.com/office/drawing/2014/main" id="{C445C1A9-D1BB-0D5E-4CA1-C9DC1B33673E}"/>
                </a:ext>
              </a:extLst>
            </p:cNvPr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16" name="Google Shape;11606;p38">
              <a:extLst>
                <a:ext uri="{FF2B5EF4-FFF2-40B4-BE49-F238E27FC236}">
                  <a16:creationId xmlns:a16="http://schemas.microsoft.com/office/drawing/2014/main" id="{41CCED3D-9007-BA9B-D9C4-F58F3CC064CF}"/>
                </a:ext>
              </a:extLst>
            </p:cNvPr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grpSp>
        <p:nvGrpSpPr>
          <p:cNvPr id="12217" name="Google Shape;11386;p38">
            <a:extLst>
              <a:ext uri="{FF2B5EF4-FFF2-40B4-BE49-F238E27FC236}">
                <a16:creationId xmlns:a16="http://schemas.microsoft.com/office/drawing/2014/main" id="{B8B22288-26FB-561F-AD48-003FE050EB83}"/>
              </a:ext>
            </a:extLst>
          </p:cNvPr>
          <p:cNvGrpSpPr/>
          <p:nvPr/>
        </p:nvGrpSpPr>
        <p:grpSpPr>
          <a:xfrm>
            <a:off x="3276481" y="2779153"/>
            <a:ext cx="395622" cy="550255"/>
            <a:chOff x="5388757" y="2414659"/>
            <a:chExt cx="260349" cy="362292"/>
          </a:xfrm>
          <a:solidFill>
            <a:schemeClr val="bg1"/>
          </a:solidFill>
        </p:grpSpPr>
        <p:sp>
          <p:nvSpPr>
            <p:cNvPr id="12218" name="Google Shape;11387;p38">
              <a:extLst>
                <a:ext uri="{FF2B5EF4-FFF2-40B4-BE49-F238E27FC236}">
                  <a16:creationId xmlns:a16="http://schemas.microsoft.com/office/drawing/2014/main" id="{99F629D1-C317-0B01-28CF-3644D78C2D07}"/>
                </a:ext>
              </a:extLst>
            </p:cNvPr>
            <p:cNvSpPr/>
            <p:nvPr/>
          </p:nvSpPr>
          <p:spPr>
            <a:xfrm>
              <a:off x="5388757" y="2414659"/>
              <a:ext cx="260349" cy="362292"/>
            </a:xfrm>
            <a:custGeom>
              <a:avLst/>
              <a:gdLst/>
              <a:ahLst/>
              <a:cxnLst/>
              <a:rect l="l" t="t" r="r" b="b"/>
              <a:pathLst>
                <a:path w="8180" h="11383" extrusionOk="0">
                  <a:moveTo>
                    <a:pt x="4096" y="322"/>
                  </a:moveTo>
                  <a:cubicBezTo>
                    <a:pt x="4286" y="322"/>
                    <a:pt x="4465" y="429"/>
                    <a:pt x="4572" y="596"/>
                  </a:cubicBezTo>
                  <a:cubicBezTo>
                    <a:pt x="4608" y="643"/>
                    <a:pt x="4655" y="679"/>
                    <a:pt x="4727" y="679"/>
                  </a:cubicBezTo>
                  <a:lnTo>
                    <a:pt x="5358" y="679"/>
                  </a:lnTo>
                  <a:cubicBezTo>
                    <a:pt x="5465" y="679"/>
                    <a:pt x="5548" y="774"/>
                    <a:pt x="5548" y="881"/>
                  </a:cubicBezTo>
                  <a:lnTo>
                    <a:pt x="5548" y="1429"/>
                  </a:lnTo>
                  <a:lnTo>
                    <a:pt x="2679" y="1429"/>
                  </a:lnTo>
                  <a:lnTo>
                    <a:pt x="2679" y="881"/>
                  </a:lnTo>
                  <a:lnTo>
                    <a:pt x="2643" y="881"/>
                  </a:lnTo>
                  <a:cubicBezTo>
                    <a:pt x="2643" y="774"/>
                    <a:pt x="2727" y="679"/>
                    <a:pt x="2834" y="679"/>
                  </a:cubicBezTo>
                  <a:lnTo>
                    <a:pt x="3465" y="679"/>
                  </a:lnTo>
                  <a:cubicBezTo>
                    <a:pt x="3536" y="679"/>
                    <a:pt x="3584" y="655"/>
                    <a:pt x="3620" y="596"/>
                  </a:cubicBezTo>
                  <a:cubicBezTo>
                    <a:pt x="3727" y="417"/>
                    <a:pt x="3905" y="322"/>
                    <a:pt x="4096" y="322"/>
                  </a:cubicBezTo>
                  <a:close/>
                  <a:moveTo>
                    <a:pt x="7477" y="1036"/>
                  </a:moveTo>
                  <a:cubicBezTo>
                    <a:pt x="7680" y="1036"/>
                    <a:pt x="7846" y="1203"/>
                    <a:pt x="7846" y="1417"/>
                  </a:cubicBezTo>
                  <a:lnTo>
                    <a:pt x="7846" y="10680"/>
                  </a:lnTo>
                  <a:lnTo>
                    <a:pt x="7834" y="10680"/>
                  </a:lnTo>
                  <a:cubicBezTo>
                    <a:pt x="7834" y="10895"/>
                    <a:pt x="7668" y="11061"/>
                    <a:pt x="7465" y="11061"/>
                  </a:cubicBezTo>
                  <a:lnTo>
                    <a:pt x="691" y="11061"/>
                  </a:lnTo>
                  <a:cubicBezTo>
                    <a:pt x="476" y="11061"/>
                    <a:pt x="322" y="10895"/>
                    <a:pt x="322" y="10680"/>
                  </a:cubicBezTo>
                  <a:lnTo>
                    <a:pt x="322" y="1417"/>
                  </a:lnTo>
                  <a:cubicBezTo>
                    <a:pt x="322" y="1203"/>
                    <a:pt x="476" y="1036"/>
                    <a:pt x="691" y="1036"/>
                  </a:cubicBezTo>
                  <a:lnTo>
                    <a:pt x="2310" y="1036"/>
                  </a:lnTo>
                  <a:lnTo>
                    <a:pt x="2310" y="1596"/>
                  </a:lnTo>
                  <a:cubicBezTo>
                    <a:pt x="2310" y="1679"/>
                    <a:pt x="2381" y="1751"/>
                    <a:pt x="2477" y="1751"/>
                  </a:cubicBezTo>
                  <a:lnTo>
                    <a:pt x="5691" y="1751"/>
                  </a:lnTo>
                  <a:cubicBezTo>
                    <a:pt x="5775" y="1751"/>
                    <a:pt x="5846" y="1679"/>
                    <a:pt x="5846" y="1596"/>
                  </a:cubicBezTo>
                  <a:lnTo>
                    <a:pt x="5846" y="1036"/>
                  </a:lnTo>
                  <a:close/>
                  <a:moveTo>
                    <a:pt x="4084" y="0"/>
                  </a:moveTo>
                  <a:cubicBezTo>
                    <a:pt x="3798" y="0"/>
                    <a:pt x="3548" y="131"/>
                    <a:pt x="3381" y="358"/>
                  </a:cubicBezTo>
                  <a:lnTo>
                    <a:pt x="2834" y="358"/>
                  </a:lnTo>
                  <a:cubicBezTo>
                    <a:pt x="2608" y="358"/>
                    <a:pt x="2393" y="500"/>
                    <a:pt x="2346" y="715"/>
                  </a:cubicBezTo>
                  <a:lnTo>
                    <a:pt x="703" y="715"/>
                  </a:lnTo>
                  <a:cubicBezTo>
                    <a:pt x="322" y="715"/>
                    <a:pt x="0" y="1024"/>
                    <a:pt x="0" y="1417"/>
                  </a:cubicBezTo>
                  <a:lnTo>
                    <a:pt x="0" y="10680"/>
                  </a:lnTo>
                  <a:cubicBezTo>
                    <a:pt x="0" y="11073"/>
                    <a:pt x="310" y="11383"/>
                    <a:pt x="703" y="11383"/>
                  </a:cubicBezTo>
                  <a:lnTo>
                    <a:pt x="7477" y="11383"/>
                  </a:lnTo>
                  <a:cubicBezTo>
                    <a:pt x="7858" y="11383"/>
                    <a:pt x="8180" y="11073"/>
                    <a:pt x="8180" y="10680"/>
                  </a:cubicBezTo>
                  <a:lnTo>
                    <a:pt x="8180" y="1417"/>
                  </a:lnTo>
                  <a:cubicBezTo>
                    <a:pt x="8156" y="1024"/>
                    <a:pt x="7846" y="715"/>
                    <a:pt x="7465" y="715"/>
                  </a:cubicBezTo>
                  <a:lnTo>
                    <a:pt x="5822" y="715"/>
                  </a:lnTo>
                  <a:cubicBezTo>
                    <a:pt x="5751" y="500"/>
                    <a:pt x="5560" y="358"/>
                    <a:pt x="5334" y="358"/>
                  </a:cubicBezTo>
                  <a:lnTo>
                    <a:pt x="4786" y="358"/>
                  </a:lnTo>
                  <a:cubicBezTo>
                    <a:pt x="4620" y="131"/>
                    <a:pt x="4346" y="0"/>
                    <a:pt x="4084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19" name="Google Shape;11388;p38">
              <a:extLst>
                <a:ext uri="{FF2B5EF4-FFF2-40B4-BE49-F238E27FC236}">
                  <a16:creationId xmlns:a16="http://schemas.microsoft.com/office/drawing/2014/main" id="{89B410FD-A2FB-9B74-DAFB-A92C34D7CBA5}"/>
                </a:ext>
              </a:extLst>
            </p:cNvPr>
            <p:cNvSpPr/>
            <p:nvPr/>
          </p:nvSpPr>
          <p:spPr>
            <a:xfrm>
              <a:off x="5513425" y="2437384"/>
              <a:ext cx="10248" cy="10280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0" name="Google Shape;11389;p38">
              <a:extLst>
                <a:ext uri="{FF2B5EF4-FFF2-40B4-BE49-F238E27FC236}">
                  <a16:creationId xmlns:a16="http://schemas.microsoft.com/office/drawing/2014/main" id="{46CAA814-8576-CAFF-AACE-082A872345EB}"/>
                </a:ext>
              </a:extLst>
            </p:cNvPr>
            <p:cNvSpPr/>
            <p:nvPr/>
          </p:nvSpPr>
          <p:spPr>
            <a:xfrm>
              <a:off x="5411100" y="2460140"/>
              <a:ext cx="214517" cy="283106"/>
            </a:xfrm>
            <a:custGeom>
              <a:avLst/>
              <a:gdLst/>
              <a:ahLst/>
              <a:cxnLst/>
              <a:rect l="l" t="t" r="r" b="b"/>
              <a:pathLst>
                <a:path w="6740" h="8895" extrusionOk="0">
                  <a:moveTo>
                    <a:pt x="5692" y="0"/>
                  </a:moveTo>
                  <a:cubicBezTo>
                    <a:pt x="5596" y="0"/>
                    <a:pt x="5525" y="72"/>
                    <a:pt x="5525" y="167"/>
                  </a:cubicBezTo>
                  <a:cubicBezTo>
                    <a:pt x="5525" y="250"/>
                    <a:pt x="5596" y="322"/>
                    <a:pt x="5692" y="322"/>
                  </a:cubicBezTo>
                  <a:lnTo>
                    <a:pt x="6418" y="322"/>
                  </a:lnTo>
                  <a:lnTo>
                    <a:pt x="6418" y="8561"/>
                  </a:lnTo>
                  <a:lnTo>
                    <a:pt x="334" y="8561"/>
                  </a:lnTo>
                  <a:lnTo>
                    <a:pt x="334" y="345"/>
                  </a:lnTo>
                  <a:lnTo>
                    <a:pt x="1060" y="345"/>
                  </a:lnTo>
                  <a:cubicBezTo>
                    <a:pt x="1144" y="345"/>
                    <a:pt x="1227" y="262"/>
                    <a:pt x="1227" y="179"/>
                  </a:cubicBezTo>
                  <a:cubicBezTo>
                    <a:pt x="1227" y="83"/>
                    <a:pt x="1144" y="12"/>
                    <a:pt x="1060" y="12"/>
                  </a:cubicBezTo>
                  <a:lnTo>
                    <a:pt x="167" y="12"/>
                  </a:lnTo>
                  <a:cubicBezTo>
                    <a:pt x="72" y="12"/>
                    <a:pt x="1" y="83"/>
                    <a:pt x="1" y="179"/>
                  </a:cubicBezTo>
                  <a:lnTo>
                    <a:pt x="1" y="8739"/>
                  </a:lnTo>
                  <a:cubicBezTo>
                    <a:pt x="1" y="8823"/>
                    <a:pt x="72" y="8894"/>
                    <a:pt x="167" y="8894"/>
                  </a:cubicBezTo>
                  <a:lnTo>
                    <a:pt x="6585" y="8894"/>
                  </a:lnTo>
                  <a:cubicBezTo>
                    <a:pt x="6668" y="8894"/>
                    <a:pt x="6739" y="8823"/>
                    <a:pt x="6739" y="8739"/>
                  </a:cubicBezTo>
                  <a:lnTo>
                    <a:pt x="6739" y="179"/>
                  </a:lnTo>
                  <a:cubicBezTo>
                    <a:pt x="6739" y="72"/>
                    <a:pt x="6668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1" name="Google Shape;11390;p38">
              <a:extLst>
                <a:ext uri="{FF2B5EF4-FFF2-40B4-BE49-F238E27FC236}">
                  <a16:creationId xmlns:a16="http://schemas.microsoft.com/office/drawing/2014/main" id="{648C3130-A156-4149-F2E0-48FB0ED137F6}"/>
                </a:ext>
              </a:extLst>
            </p:cNvPr>
            <p:cNvSpPr/>
            <p:nvPr/>
          </p:nvSpPr>
          <p:spPr>
            <a:xfrm>
              <a:off x="5439904" y="2488562"/>
              <a:ext cx="78837" cy="106495"/>
            </a:xfrm>
            <a:custGeom>
              <a:avLst/>
              <a:gdLst/>
              <a:ahLst/>
              <a:cxnLst/>
              <a:rect l="l" t="t" r="r" b="b"/>
              <a:pathLst>
                <a:path w="2477" h="3346" extrusionOk="0">
                  <a:moveTo>
                    <a:pt x="1405" y="322"/>
                  </a:moveTo>
                  <a:cubicBezTo>
                    <a:pt x="1608" y="322"/>
                    <a:pt x="1774" y="488"/>
                    <a:pt x="1774" y="703"/>
                  </a:cubicBezTo>
                  <a:lnTo>
                    <a:pt x="1774" y="1060"/>
                  </a:lnTo>
                  <a:cubicBezTo>
                    <a:pt x="1774" y="1357"/>
                    <a:pt x="1536" y="1607"/>
                    <a:pt x="1227" y="1607"/>
                  </a:cubicBezTo>
                  <a:cubicBezTo>
                    <a:pt x="929" y="1607"/>
                    <a:pt x="679" y="1357"/>
                    <a:pt x="679" y="1060"/>
                  </a:cubicBezTo>
                  <a:lnTo>
                    <a:pt x="679" y="703"/>
                  </a:lnTo>
                  <a:cubicBezTo>
                    <a:pt x="679" y="488"/>
                    <a:pt x="834" y="322"/>
                    <a:pt x="1048" y="322"/>
                  </a:cubicBezTo>
                  <a:close/>
                  <a:moveTo>
                    <a:pt x="1417" y="1905"/>
                  </a:moveTo>
                  <a:lnTo>
                    <a:pt x="1417" y="2012"/>
                  </a:lnTo>
                  <a:cubicBezTo>
                    <a:pt x="1417" y="2084"/>
                    <a:pt x="1429" y="2143"/>
                    <a:pt x="1465" y="2191"/>
                  </a:cubicBezTo>
                  <a:lnTo>
                    <a:pt x="1239" y="2405"/>
                  </a:lnTo>
                  <a:lnTo>
                    <a:pt x="1215" y="2405"/>
                  </a:lnTo>
                  <a:lnTo>
                    <a:pt x="989" y="2191"/>
                  </a:lnTo>
                  <a:cubicBezTo>
                    <a:pt x="1012" y="2143"/>
                    <a:pt x="1036" y="2084"/>
                    <a:pt x="1036" y="2012"/>
                  </a:cubicBezTo>
                  <a:lnTo>
                    <a:pt x="1036" y="1905"/>
                  </a:lnTo>
                  <a:cubicBezTo>
                    <a:pt x="1096" y="1917"/>
                    <a:pt x="1155" y="1917"/>
                    <a:pt x="1227" y="1917"/>
                  </a:cubicBezTo>
                  <a:cubicBezTo>
                    <a:pt x="1286" y="1917"/>
                    <a:pt x="1358" y="1917"/>
                    <a:pt x="1417" y="1905"/>
                  </a:cubicBezTo>
                  <a:close/>
                  <a:moveTo>
                    <a:pt x="1703" y="2393"/>
                  </a:moveTo>
                  <a:lnTo>
                    <a:pt x="1989" y="2548"/>
                  </a:lnTo>
                  <a:cubicBezTo>
                    <a:pt x="2048" y="2572"/>
                    <a:pt x="2084" y="2643"/>
                    <a:pt x="2084" y="2703"/>
                  </a:cubicBezTo>
                  <a:lnTo>
                    <a:pt x="2084" y="3024"/>
                  </a:lnTo>
                  <a:lnTo>
                    <a:pt x="2120" y="3024"/>
                  </a:lnTo>
                  <a:lnTo>
                    <a:pt x="322" y="3036"/>
                  </a:lnTo>
                  <a:cubicBezTo>
                    <a:pt x="322" y="3036"/>
                    <a:pt x="298" y="3036"/>
                    <a:pt x="298" y="3024"/>
                  </a:cubicBezTo>
                  <a:lnTo>
                    <a:pt x="298" y="2703"/>
                  </a:lnTo>
                  <a:cubicBezTo>
                    <a:pt x="298" y="2631"/>
                    <a:pt x="346" y="2572"/>
                    <a:pt x="405" y="2548"/>
                  </a:cubicBezTo>
                  <a:lnTo>
                    <a:pt x="691" y="2393"/>
                  </a:lnTo>
                  <a:lnTo>
                    <a:pt x="953" y="2667"/>
                  </a:lnTo>
                  <a:cubicBezTo>
                    <a:pt x="1012" y="2715"/>
                    <a:pt x="1108" y="2762"/>
                    <a:pt x="1191" y="2762"/>
                  </a:cubicBezTo>
                  <a:cubicBezTo>
                    <a:pt x="1286" y="2762"/>
                    <a:pt x="1370" y="2738"/>
                    <a:pt x="1429" y="2667"/>
                  </a:cubicBezTo>
                  <a:lnTo>
                    <a:pt x="1703" y="2393"/>
                  </a:lnTo>
                  <a:close/>
                  <a:moveTo>
                    <a:pt x="1048" y="0"/>
                  </a:moveTo>
                  <a:cubicBezTo>
                    <a:pt x="655" y="0"/>
                    <a:pt x="346" y="310"/>
                    <a:pt x="346" y="703"/>
                  </a:cubicBezTo>
                  <a:lnTo>
                    <a:pt x="346" y="1060"/>
                  </a:lnTo>
                  <a:cubicBezTo>
                    <a:pt x="346" y="1334"/>
                    <a:pt x="477" y="1607"/>
                    <a:pt x="703" y="1750"/>
                  </a:cubicBezTo>
                  <a:lnTo>
                    <a:pt x="703" y="2012"/>
                  </a:lnTo>
                  <a:lnTo>
                    <a:pt x="703" y="2024"/>
                  </a:lnTo>
                  <a:lnTo>
                    <a:pt x="286" y="2227"/>
                  </a:lnTo>
                  <a:cubicBezTo>
                    <a:pt x="108" y="2322"/>
                    <a:pt x="0" y="2500"/>
                    <a:pt x="0" y="2691"/>
                  </a:cubicBezTo>
                  <a:lnTo>
                    <a:pt x="0" y="3000"/>
                  </a:lnTo>
                  <a:cubicBezTo>
                    <a:pt x="0" y="3203"/>
                    <a:pt x="155" y="3346"/>
                    <a:pt x="346" y="3346"/>
                  </a:cubicBezTo>
                  <a:lnTo>
                    <a:pt x="2132" y="3346"/>
                  </a:lnTo>
                  <a:cubicBezTo>
                    <a:pt x="2322" y="3346"/>
                    <a:pt x="2477" y="3203"/>
                    <a:pt x="2477" y="3000"/>
                  </a:cubicBezTo>
                  <a:lnTo>
                    <a:pt x="2477" y="2691"/>
                  </a:lnTo>
                  <a:cubicBezTo>
                    <a:pt x="2465" y="2500"/>
                    <a:pt x="2334" y="2322"/>
                    <a:pt x="2167" y="2227"/>
                  </a:cubicBezTo>
                  <a:lnTo>
                    <a:pt x="1751" y="2024"/>
                  </a:lnTo>
                  <a:lnTo>
                    <a:pt x="1751" y="2012"/>
                  </a:lnTo>
                  <a:lnTo>
                    <a:pt x="1751" y="1750"/>
                  </a:lnTo>
                  <a:cubicBezTo>
                    <a:pt x="1965" y="1595"/>
                    <a:pt x="2108" y="1334"/>
                    <a:pt x="2108" y="1060"/>
                  </a:cubicBezTo>
                  <a:lnTo>
                    <a:pt x="2108" y="703"/>
                  </a:lnTo>
                  <a:cubicBezTo>
                    <a:pt x="2108" y="310"/>
                    <a:pt x="1786" y="0"/>
                    <a:pt x="1405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2" name="Google Shape;11391;p38">
              <a:extLst>
                <a:ext uri="{FF2B5EF4-FFF2-40B4-BE49-F238E27FC236}">
                  <a16:creationId xmlns:a16="http://schemas.microsoft.com/office/drawing/2014/main" id="{E136632B-F38B-7431-0DF0-28621CCA174A}"/>
                </a:ext>
              </a:extLst>
            </p:cNvPr>
            <p:cNvSpPr/>
            <p:nvPr/>
          </p:nvSpPr>
          <p:spPr>
            <a:xfrm>
              <a:off x="5530103" y="2494228"/>
              <a:ext cx="67856" cy="33005"/>
            </a:xfrm>
            <a:custGeom>
              <a:avLst/>
              <a:gdLst/>
              <a:ahLst/>
              <a:cxnLst/>
              <a:rect l="l" t="t" r="r" b="b"/>
              <a:pathLst>
                <a:path w="2132" h="1037" extrusionOk="0">
                  <a:moveTo>
                    <a:pt x="1786" y="346"/>
                  </a:moveTo>
                  <a:lnTo>
                    <a:pt x="1786" y="715"/>
                  </a:lnTo>
                  <a:lnTo>
                    <a:pt x="345" y="715"/>
                  </a:lnTo>
                  <a:lnTo>
                    <a:pt x="345" y="34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67" y="1036"/>
                  </a:cubicBezTo>
                  <a:lnTo>
                    <a:pt x="1953" y="1036"/>
                  </a:lnTo>
                  <a:cubicBezTo>
                    <a:pt x="2036" y="1036"/>
                    <a:pt x="2107" y="965"/>
                    <a:pt x="2107" y="882"/>
                  </a:cubicBezTo>
                  <a:lnTo>
                    <a:pt x="2107" y="167"/>
                  </a:lnTo>
                  <a:cubicBezTo>
                    <a:pt x="2131" y="72"/>
                    <a:pt x="2048" y="1"/>
                    <a:pt x="1953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3" name="Google Shape;11392;p38">
              <a:extLst>
                <a:ext uri="{FF2B5EF4-FFF2-40B4-BE49-F238E27FC236}">
                  <a16:creationId xmlns:a16="http://schemas.microsoft.com/office/drawing/2014/main" id="{4498D432-F8DC-9CA6-8BB4-5ADC8749E201}"/>
                </a:ext>
              </a:extLst>
            </p:cNvPr>
            <p:cNvSpPr/>
            <p:nvPr/>
          </p:nvSpPr>
          <p:spPr>
            <a:xfrm>
              <a:off x="5530103" y="2539709"/>
              <a:ext cx="67092" cy="10248"/>
            </a:xfrm>
            <a:custGeom>
              <a:avLst/>
              <a:gdLst/>
              <a:ahLst/>
              <a:cxnLst/>
              <a:rect l="l" t="t" r="r" b="b"/>
              <a:pathLst>
                <a:path w="2108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67"/>
                  </a:cubicBezTo>
                  <a:cubicBezTo>
                    <a:pt x="2107" y="72"/>
                    <a:pt x="2048" y="0"/>
                    <a:pt x="1953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4" name="Google Shape;11393;p38">
              <a:extLst>
                <a:ext uri="{FF2B5EF4-FFF2-40B4-BE49-F238E27FC236}">
                  <a16:creationId xmlns:a16="http://schemas.microsoft.com/office/drawing/2014/main" id="{CA883013-2308-085D-1B85-41C8862D6C58}"/>
                </a:ext>
              </a:extLst>
            </p:cNvPr>
            <p:cNvSpPr/>
            <p:nvPr/>
          </p:nvSpPr>
          <p:spPr>
            <a:xfrm>
              <a:off x="5530103" y="2562434"/>
              <a:ext cx="32973" cy="10280"/>
            </a:xfrm>
            <a:custGeom>
              <a:avLst/>
              <a:gdLst/>
              <a:ahLst/>
              <a:cxnLst/>
              <a:rect l="l" t="t" r="r" b="b"/>
              <a:pathLst>
                <a:path w="103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81" y="322"/>
                  </a:lnTo>
                  <a:cubicBezTo>
                    <a:pt x="964" y="322"/>
                    <a:pt x="1036" y="251"/>
                    <a:pt x="1036" y="167"/>
                  </a:cubicBezTo>
                  <a:cubicBezTo>
                    <a:pt x="1036" y="72"/>
                    <a:pt x="976" y="1"/>
                    <a:pt x="881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5" name="Google Shape;11394;p38">
              <a:extLst>
                <a:ext uri="{FF2B5EF4-FFF2-40B4-BE49-F238E27FC236}">
                  <a16:creationId xmlns:a16="http://schemas.microsoft.com/office/drawing/2014/main" id="{8001B8ED-DB25-78F0-BEF9-F555A7B79965}"/>
                </a:ext>
              </a:extLst>
            </p:cNvPr>
            <p:cNvSpPr/>
            <p:nvPr/>
          </p:nvSpPr>
          <p:spPr>
            <a:xfrm>
              <a:off x="5439522" y="2607534"/>
              <a:ext cx="158437" cy="10280"/>
            </a:xfrm>
            <a:custGeom>
              <a:avLst/>
              <a:gdLst/>
              <a:ahLst/>
              <a:cxnLst/>
              <a:rect l="l" t="t" r="r" b="b"/>
              <a:pathLst>
                <a:path w="4978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799" y="322"/>
                  </a:lnTo>
                  <a:cubicBezTo>
                    <a:pt x="4882" y="322"/>
                    <a:pt x="4953" y="251"/>
                    <a:pt x="4953" y="155"/>
                  </a:cubicBezTo>
                  <a:cubicBezTo>
                    <a:pt x="4977" y="72"/>
                    <a:pt x="4894" y="1"/>
                    <a:pt x="4799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6" name="Google Shape;11395;p38">
              <a:extLst>
                <a:ext uri="{FF2B5EF4-FFF2-40B4-BE49-F238E27FC236}">
                  <a16:creationId xmlns:a16="http://schemas.microsoft.com/office/drawing/2014/main" id="{213AAD56-D1FE-70F1-B0DC-5382DC9783B9}"/>
                </a:ext>
              </a:extLst>
            </p:cNvPr>
            <p:cNvSpPr/>
            <p:nvPr/>
          </p:nvSpPr>
          <p:spPr>
            <a:xfrm>
              <a:off x="5439522" y="2630258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7" name="Google Shape;11396;p38">
              <a:extLst>
                <a:ext uri="{FF2B5EF4-FFF2-40B4-BE49-F238E27FC236}">
                  <a16:creationId xmlns:a16="http://schemas.microsoft.com/office/drawing/2014/main" id="{A0620E6A-371D-A565-B1AB-A5DCE10C20B6}"/>
                </a:ext>
              </a:extLst>
            </p:cNvPr>
            <p:cNvSpPr/>
            <p:nvPr/>
          </p:nvSpPr>
          <p:spPr>
            <a:xfrm>
              <a:off x="5439522" y="2698497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8" name="Google Shape;11397;p38">
              <a:extLst>
                <a:ext uri="{FF2B5EF4-FFF2-40B4-BE49-F238E27FC236}">
                  <a16:creationId xmlns:a16="http://schemas.microsoft.com/office/drawing/2014/main" id="{BD34088D-5E2F-6F59-C6EE-3B5ECC5BBBE8}"/>
                </a:ext>
              </a:extLst>
            </p:cNvPr>
            <p:cNvSpPr/>
            <p:nvPr/>
          </p:nvSpPr>
          <p:spPr>
            <a:xfrm>
              <a:off x="5439522" y="2675740"/>
              <a:ext cx="22025" cy="10280"/>
            </a:xfrm>
            <a:custGeom>
              <a:avLst/>
              <a:gdLst/>
              <a:ahLst/>
              <a:cxnLst/>
              <a:rect l="l" t="t" r="r" b="b"/>
              <a:pathLst>
                <a:path w="692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56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29" name="Google Shape;11398;p38">
              <a:extLst>
                <a:ext uri="{FF2B5EF4-FFF2-40B4-BE49-F238E27FC236}">
                  <a16:creationId xmlns:a16="http://schemas.microsoft.com/office/drawing/2014/main" id="{E04F0510-6B9C-08EE-3736-27CB08706F86}"/>
                </a:ext>
              </a:extLst>
            </p:cNvPr>
            <p:cNvSpPr/>
            <p:nvPr/>
          </p:nvSpPr>
          <p:spPr>
            <a:xfrm>
              <a:off x="5439522" y="2653015"/>
              <a:ext cx="22025" cy="10248"/>
            </a:xfrm>
            <a:custGeom>
              <a:avLst/>
              <a:gdLst/>
              <a:ahLst/>
              <a:cxnLst/>
              <a:rect l="l" t="t" r="r" b="b"/>
              <a:pathLst>
                <a:path w="69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0"/>
                    <a:pt x="679" y="155"/>
                  </a:cubicBezTo>
                  <a:cubicBezTo>
                    <a:pt x="691" y="72"/>
                    <a:pt x="608" y="0"/>
                    <a:pt x="524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30" name="Google Shape;11399;p38">
              <a:extLst>
                <a:ext uri="{FF2B5EF4-FFF2-40B4-BE49-F238E27FC236}">
                  <a16:creationId xmlns:a16="http://schemas.microsoft.com/office/drawing/2014/main" id="{5A932BE1-2F02-775D-06C5-A2F53B0BF4A1}"/>
                </a:ext>
              </a:extLst>
            </p:cNvPr>
            <p:cNvSpPr/>
            <p:nvPr/>
          </p:nvSpPr>
          <p:spPr>
            <a:xfrm>
              <a:off x="5473641" y="2630258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31" name="Google Shape;11400;p38">
              <a:extLst>
                <a:ext uri="{FF2B5EF4-FFF2-40B4-BE49-F238E27FC236}">
                  <a16:creationId xmlns:a16="http://schemas.microsoft.com/office/drawing/2014/main" id="{509EEE6A-3DAB-BB90-9037-435AB5E5159D}"/>
                </a:ext>
              </a:extLst>
            </p:cNvPr>
            <p:cNvSpPr/>
            <p:nvPr/>
          </p:nvSpPr>
          <p:spPr>
            <a:xfrm>
              <a:off x="5473641" y="2698497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32" name="Google Shape;11401;p38">
              <a:extLst>
                <a:ext uri="{FF2B5EF4-FFF2-40B4-BE49-F238E27FC236}">
                  <a16:creationId xmlns:a16="http://schemas.microsoft.com/office/drawing/2014/main" id="{16087F34-0A8B-669A-7711-CE36B4A2F705}"/>
                </a:ext>
              </a:extLst>
            </p:cNvPr>
            <p:cNvSpPr/>
            <p:nvPr/>
          </p:nvSpPr>
          <p:spPr>
            <a:xfrm>
              <a:off x="5473641" y="2675740"/>
              <a:ext cx="44718" cy="10280"/>
            </a:xfrm>
            <a:custGeom>
              <a:avLst/>
              <a:gdLst/>
              <a:ahLst/>
              <a:cxnLst/>
              <a:rect l="l" t="t" r="r" b="b"/>
              <a:pathLst>
                <a:path w="1405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238" y="322"/>
                  </a:lnTo>
                  <a:cubicBezTo>
                    <a:pt x="1322" y="322"/>
                    <a:pt x="1393" y="251"/>
                    <a:pt x="1393" y="156"/>
                  </a:cubicBezTo>
                  <a:cubicBezTo>
                    <a:pt x="1405" y="72"/>
                    <a:pt x="1322" y="1"/>
                    <a:pt x="1238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33" name="Google Shape;11402;p38">
              <a:extLst>
                <a:ext uri="{FF2B5EF4-FFF2-40B4-BE49-F238E27FC236}">
                  <a16:creationId xmlns:a16="http://schemas.microsoft.com/office/drawing/2014/main" id="{424FB2D9-0083-EABE-F25E-5C44DACAA7C4}"/>
                </a:ext>
              </a:extLst>
            </p:cNvPr>
            <p:cNvSpPr/>
            <p:nvPr/>
          </p:nvSpPr>
          <p:spPr>
            <a:xfrm>
              <a:off x="5473641" y="2653015"/>
              <a:ext cx="67474" cy="10248"/>
            </a:xfrm>
            <a:custGeom>
              <a:avLst/>
              <a:gdLst/>
              <a:ahLst/>
              <a:cxnLst/>
              <a:rect l="l" t="t" r="r" b="b"/>
              <a:pathLst>
                <a:path w="2120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953" y="322"/>
                  </a:lnTo>
                  <a:cubicBezTo>
                    <a:pt x="2036" y="322"/>
                    <a:pt x="2107" y="250"/>
                    <a:pt x="2107" y="155"/>
                  </a:cubicBezTo>
                  <a:cubicBezTo>
                    <a:pt x="2119" y="72"/>
                    <a:pt x="2036" y="0"/>
                    <a:pt x="1953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34" name="Google Shape;11403;p38">
              <a:extLst>
                <a:ext uri="{FF2B5EF4-FFF2-40B4-BE49-F238E27FC236}">
                  <a16:creationId xmlns:a16="http://schemas.microsoft.com/office/drawing/2014/main" id="{63E3C2DE-483B-BDAC-3B80-7E9D82385B79}"/>
                </a:ext>
              </a:extLst>
            </p:cNvPr>
            <p:cNvSpPr/>
            <p:nvPr/>
          </p:nvSpPr>
          <p:spPr>
            <a:xfrm>
              <a:off x="5558525" y="2653015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35" name="Google Shape;11404;p38">
              <a:extLst>
                <a:ext uri="{FF2B5EF4-FFF2-40B4-BE49-F238E27FC236}">
                  <a16:creationId xmlns:a16="http://schemas.microsoft.com/office/drawing/2014/main" id="{52B0FA2E-4D8B-B1A8-F8FF-4FB88F39D81E}"/>
                </a:ext>
              </a:extLst>
            </p:cNvPr>
            <p:cNvSpPr/>
            <p:nvPr/>
          </p:nvSpPr>
          <p:spPr>
            <a:xfrm>
              <a:off x="5558525" y="2630258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36" name="Google Shape;11405;p38">
              <a:extLst>
                <a:ext uri="{FF2B5EF4-FFF2-40B4-BE49-F238E27FC236}">
                  <a16:creationId xmlns:a16="http://schemas.microsoft.com/office/drawing/2014/main" id="{A70BA2A5-7744-6992-9C80-70C189A3F333}"/>
                </a:ext>
              </a:extLst>
            </p:cNvPr>
            <p:cNvSpPr/>
            <p:nvPr/>
          </p:nvSpPr>
          <p:spPr>
            <a:xfrm>
              <a:off x="5558525" y="2675740"/>
              <a:ext cx="39434" cy="10280"/>
            </a:xfrm>
            <a:custGeom>
              <a:avLst/>
              <a:gdLst/>
              <a:ahLst/>
              <a:cxnLst/>
              <a:rect l="l" t="t" r="r" b="b"/>
              <a:pathLst>
                <a:path w="1239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1"/>
                    <a:pt x="1214" y="156"/>
                  </a:cubicBezTo>
                  <a:cubicBezTo>
                    <a:pt x="1238" y="72"/>
                    <a:pt x="1155" y="1"/>
                    <a:pt x="1060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37" name="Google Shape;11406;p38">
              <a:extLst>
                <a:ext uri="{FF2B5EF4-FFF2-40B4-BE49-F238E27FC236}">
                  <a16:creationId xmlns:a16="http://schemas.microsoft.com/office/drawing/2014/main" id="{70C3D1D1-E1B7-DF98-A070-D7C1B527D4A0}"/>
                </a:ext>
              </a:extLst>
            </p:cNvPr>
            <p:cNvSpPr/>
            <p:nvPr/>
          </p:nvSpPr>
          <p:spPr>
            <a:xfrm>
              <a:off x="5558525" y="2698497"/>
              <a:ext cx="39434" cy="10248"/>
            </a:xfrm>
            <a:custGeom>
              <a:avLst/>
              <a:gdLst/>
              <a:ahLst/>
              <a:cxnLst/>
              <a:rect l="l" t="t" r="r" b="b"/>
              <a:pathLst>
                <a:path w="1239" h="322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67" y="322"/>
                  </a:cubicBezTo>
                  <a:lnTo>
                    <a:pt x="1060" y="322"/>
                  </a:lnTo>
                  <a:cubicBezTo>
                    <a:pt x="1143" y="322"/>
                    <a:pt x="1214" y="250"/>
                    <a:pt x="1214" y="155"/>
                  </a:cubicBezTo>
                  <a:cubicBezTo>
                    <a:pt x="1238" y="72"/>
                    <a:pt x="1155" y="0"/>
                    <a:pt x="106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sp>
        <p:nvSpPr>
          <p:cNvPr id="12239" name="矩形 12238">
            <a:extLst>
              <a:ext uri="{FF2B5EF4-FFF2-40B4-BE49-F238E27FC236}">
                <a16:creationId xmlns:a16="http://schemas.microsoft.com/office/drawing/2014/main" id="{B7CEFF9A-9755-B112-BBDD-4E9DFD39BCB8}"/>
              </a:ext>
            </a:extLst>
          </p:cNvPr>
          <p:cNvSpPr/>
          <p:nvPr/>
        </p:nvSpPr>
        <p:spPr>
          <a:xfrm>
            <a:off x="7090464" y="1240022"/>
            <a:ext cx="97270" cy="796968"/>
          </a:xfrm>
          <a:prstGeom prst="rect">
            <a:avLst/>
          </a:prstGeom>
          <a:solidFill>
            <a:srgbClr val="FFC0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40" name="Google Shape;8458;p83">
            <a:extLst>
              <a:ext uri="{FF2B5EF4-FFF2-40B4-BE49-F238E27FC236}">
                <a16:creationId xmlns:a16="http://schemas.microsoft.com/office/drawing/2014/main" id="{87303203-A566-BBB6-1DFF-5EDCBAEC4053}"/>
              </a:ext>
            </a:extLst>
          </p:cNvPr>
          <p:cNvSpPr/>
          <p:nvPr/>
        </p:nvSpPr>
        <p:spPr>
          <a:xfrm>
            <a:off x="1197348" y="4764105"/>
            <a:ext cx="1630819" cy="1856486"/>
          </a:xfrm>
          <a:custGeom>
            <a:avLst/>
            <a:gdLst/>
            <a:ahLst/>
            <a:cxnLst/>
            <a:rect l="l" t="t" r="r" b="b"/>
            <a:pathLst>
              <a:path w="44187" h="47671" extrusionOk="0">
                <a:moveTo>
                  <a:pt x="23835" y="1"/>
                </a:moveTo>
                <a:cubicBezTo>
                  <a:pt x="10677" y="1"/>
                  <a:pt x="1" y="10678"/>
                  <a:pt x="1" y="23836"/>
                </a:cubicBezTo>
                <a:cubicBezTo>
                  <a:pt x="1" y="36969"/>
                  <a:pt x="10677" y="47670"/>
                  <a:pt x="23835" y="47670"/>
                </a:cubicBezTo>
                <a:lnTo>
                  <a:pt x="44186" y="47670"/>
                </a:lnTo>
                <a:lnTo>
                  <a:pt x="44186" y="46292"/>
                </a:lnTo>
                <a:lnTo>
                  <a:pt x="23835" y="46292"/>
                </a:lnTo>
                <a:cubicBezTo>
                  <a:pt x="11454" y="46292"/>
                  <a:pt x="1379" y="36217"/>
                  <a:pt x="1379" y="23836"/>
                </a:cubicBezTo>
                <a:cubicBezTo>
                  <a:pt x="1379" y="11455"/>
                  <a:pt x="11454" y="1379"/>
                  <a:pt x="23835" y="1379"/>
                </a:cubicBezTo>
                <a:lnTo>
                  <a:pt x="44186" y="1379"/>
                </a:lnTo>
                <a:lnTo>
                  <a:pt x="44186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  <p:sp>
        <p:nvSpPr>
          <p:cNvPr id="12241" name="Google Shape;8457;p83">
            <a:extLst>
              <a:ext uri="{FF2B5EF4-FFF2-40B4-BE49-F238E27FC236}">
                <a16:creationId xmlns:a16="http://schemas.microsoft.com/office/drawing/2014/main" id="{6CF635D7-0FB6-693B-8454-35F26E720197}"/>
              </a:ext>
            </a:extLst>
          </p:cNvPr>
          <p:cNvSpPr/>
          <p:nvPr/>
        </p:nvSpPr>
        <p:spPr>
          <a:xfrm>
            <a:off x="9735907" y="4768226"/>
            <a:ext cx="1570256" cy="1852365"/>
          </a:xfrm>
          <a:custGeom>
            <a:avLst/>
            <a:gdLst/>
            <a:ahLst/>
            <a:cxnLst/>
            <a:rect l="l" t="t" r="r" b="b"/>
            <a:pathLst>
              <a:path w="44212" h="47671" extrusionOk="0">
                <a:moveTo>
                  <a:pt x="1" y="1"/>
                </a:moveTo>
                <a:lnTo>
                  <a:pt x="1" y="1379"/>
                </a:lnTo>
                <a:lnTo>
                  <a:pt x="20352" y="1379"/>
                </a:lnTo>
                <a:cubicBezTo>
                  <a:pt x="32758" y="1379"/>
                  <a:pt x="42833" y="11455"/>
                  <a:pt x="42833" y="23836"/>
                </a:cubicBezTo>
                <a:cubicBezTo>
                  <a:pt x="42833" y="36217"/>
                  <a:pt x="32758" y="46292"/>
                  <a:pt x="20352" y="46292"/>
                </a:cubicBezTo>
                <a:lnTo>
                  <a:pt x="1" y="46292"/>
                </a:lnTo>
                <a:lnTo>
                  <a:pt x="1" y="47670"/>
                </a:lnTo>
                <a:lnTo>
                  <a:pt x="20352" y="47670"/>
                </a:lnTo>
                <a:cubicBezTo>
                  <a:pt x="33510" y="47670"/>
                  <a:pt x="44212" y="36969"/>
                  <a:pt x="44212" y="23836"/>
                </a:cubicBezTo>
                <a:cubicBezTo>
                  <a:pt x="44212" y="10678"/>
                  <a:pt x="33510" y="1"/>
                  <a:pt x="2035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  <p:sp>
        <p:nvSpPr>
          <p:cNvPr id="12255" name="Google Shape;8476;p83">
            <a:extLst>
              <a:ext uri="{FF2B5EF4-FFF2-40B4-BE49-F238E27FC236}">
                <a16:creationId xmlns:a16="http://schemas.microsoft.com/office/drawing/2014/main" id="{D09B1707-5B09-A42B-F84D-1B7AC51AF9F7}"/>
              </a:ext>
            </a:extLst>
          </p:cNvPr>
          <p:cNvSpPr/>
          <p:nvPr/>
        </p:nvSpPr>
        <p:spPr>
          <a:xfrm>
            <a:off x="6314689" y="4846955"/>
            <a:ext cx="85200" cy="852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2258" name="Google Shape;8482;p83">
            <a:extLst>
              <a:ext uri="{FF2B5EF4-FFF2-40B4-BE49-F238E27FC236}">
                <a16:creationId xmlns:a16="http://schemas.microsoft.com/office/drawing/2014/main" id="{F95389A9-F3D0-E8BD-C218-698BB1C935DE}"/>
              </a:ext>
            </a:extLst>
          </p:cNvPr>
          <p:cNvSpPr/>
          <p:nvPr/>
        </p:nvSpPr>
        <p:spPr>
          <a:xfrm>
            <a:off x="6317576" y="4268277"/>
            <a:ext cx="85200" cy="85200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cxnSp>
        <p:nvCxnSpPr>
          <p:cNvPr id="12262" name="Google Shape;8489;p83">
            <a:extLst>
              <a:ext uri="{FF2B5EF4-FFF2-40B4-BE49-F238E27FC236}">
                <a16:creationId xmlns:a16="http://schemas.microsoft.com/office/drawing/2014/main" id="{20D64CE2-96B9-6286-11AA-7D08E71E1C1A}"/>
              </a:ext>
            </a:extLst>
          </p:cNvPr>
          <p:cNvCxnSpPr>
            <a:stCxn id="12255" idx="0"/>
            <a:endCxn id="12258" idx="4"/>
          </p:cNvCxnSpPr>
          <p:nvPr/>
        </p:nvCxnSpPr>
        <p:spPr>
          <a:xfrm rot="5400000" flipH="1" flipV="1">
            <a:off x="6111993" y="4598773"/>
            <a:ext cx="493478" cy="288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5F7D9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65" name="Google Shape;12219;p39">
            <a:extLst>
              <a:ext uri="{FF2B5EF4-FFF2-40B4-BE49-F238E27FC236}">
                <a16:creationId xmlns:a16="http://schemas.microsoft.com/office/drawing/2014/main" id="{0804348E-E941-0808-E8AB-645C10201A91}"/>
              </a:ext>
            </a:extLst>
          </p:cNvPr>
          <p:cNvGrpSpPr/>
          <p:nvPr/>
        </p:nvGrpSpPr>
        <p:grpSpPr>
          <a:xfrm>
            <a:off x="1686114" y="3729654"/>
            <a:ext cx="799784" cy="661687"/>
            <a:chOff x="3075928" y="2445798"/>
            <a:chExt cx="363243" cy="300675"/>
          </a:xfrm>
          <a:solidFill>
            <a:schemeClr val="bg1"/>
          </a:solidFill>
        </p:grpSpPr>
        <p:sp>
          <p:nvSpPr>
            <p:cNvPr id="12266" name="Google Shape;12220;p39">
              <a:extLst>
                <a:ext uri="{FF2B5EF4-FFF2-40B4-BE49-F238E27FC236}">
                  <a16:creationId xmlns:a16="http://schemas.microsoft.com/office/drawing/2014/main" id="{B61BE471-B763-7977-A44F-196752F93C5E}"/>
                </a:ext>
              </a:extLst>
            </p:cNvPr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67" name="Google Shape;12221;p39">
              <a:extLst>
                <a:ext uri="{FF2B5EF4-FFF2-40B4-BE49-F238E27FC236}">
                  <a16:creationId xmlns:a16="http://schemas.microsoft.com/office/drawing/2014/main" id="{B5CFE734-8678-9DF5-2375-1D3144466970}"/>
                </a:ext>
              </a:extLst>
            </p:cNvPr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68" name="Google Shape;12222;p39">
              <a:extLst>
                <a:ext uri="{FF2B5EF4-FFF2-40B4-BE49-F238E27FC236}">
                  <a16:creationId xmlns:a16="http://schemas.microsoft.com/office/drawing/2014/main" id="{03822159-A729-9A82-F48A-9D75479137AB}"/>
                </a:ext>
              </a:extLst>
            </p:cNvPr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69" name="Google Shape;12223;p39">
              <a:extLst>
                <a:ext uri="{FF2B5EF4-FFF2-40B4-BE49-F238E27FC236}">
                  <a16:creationId xmlns:a16="http://schemas.microsoft.com/office/drawing/2014/main" id="{484819BF-431E-ED3A-F8D7-11F52EE2F56E}"/>
                </a:ext>
              </a:extLst>
            </p:cNvPr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70" name="Google Shape;12224;p39">
              <a:extLst>
                <a:ext uri="{FF2B5EF4-FFF2-40B4-BE49-F238E27FC236}">
                  <a16:creationId xmlns:a16="http://schemas.microsoft.com/office/drawing/2014/main" id="{080F0215-E814-EC33-55D5-5AC89023896A}"/>
                </a:ext>
              </a:extLst>
            </p:cNvPr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71" name="Google Shape;12225;p39">
              <a:extLst>
                <a:ext uri="{FF2B5EF4-FFF2-40B4-BE49-F238E27FC236}">
                  <a16:creationId xmlns:a16="http://schemas.microsoft.com/office/drawing/2014/main" id="{40611649-EA0E-2B7E-B42C-07F5BDA940AC}"/>
                </a:ext>
              </a:extLst>
            </p:cNvPr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72" name="Google Shape;12226;p39">
              <a:extLst>
                <a:ext uri="{FF2B5EF4-FFF2-40B4-BE49-F238E27FC236}">
                  <a16:creationId xmlns:a16="http://schemas.microsoft.com/office/drawing/2014/main" id="{35EABF77-9258-171C-EDB1-A98531E9E5F7}"/>
                </a:ext>
              </a:extLst>
            </p:cNvPr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73" name="Google Shape;12227;p39">
              <a:extLst>
                <a:ext uri="{FF2B5EF4-FFF2-40B4-BE49-F238E27FC236}">
                  <a16:creationId xmlns:a16="http://schemas.microsoft.com/office/drawing/2014/main" id="{9B7F93DD-1754-8E46-F5F8-7893A4A13978}"/>
                </a:ext>
              </a:extLst>
            </p:cNvPr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74" name="Google Shape;12228;p39">
              <a:extLst>
                <a:ext uri="{FF2B5EF4-FFF2-40B4-BE49-F238E27FC236}">
                  <a16:creationId xmlns:a16="http://schemas.microsoft.com/office/drawing/2014/main" id="{40237F8C-4D35-5BC5-5020-E90AFD903E6B}"/>
                </a:ext>
              </a:extLst>
            </p:cNvPr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75" name="Google Shape;12229;p39">
              <a:extLst>
                <a:ext uri="{FF2B5EF4-FFF2-40B4-BE49-F238E27FC236}">
                  <a16:creationId xmlns:a16="http://schemas.microsoft.com/office/drawing/2014/main" id="{020AE7B2-09F9-68AF-8F15-9E2426DD6C6F}"/>
                </a:ext>
              </a:extLst>
            </p:cNvPr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76" name="Google Shape;12230;p39">
              <a:extLst>
                <a:ext uri="{FF2B5EF4-FFF2-40B4-BE49-F238E27FC236}">
                  <a16:creationId xmlns:a16="http://schemas.microsoft.com/office/drawing/2014/main" id="{DEA6275D-C08A-E017-C6BC-C897AFB569DB}"/>
                </a:ext>
              </a:extLst>
            </p:cNvPr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grpSp>
        <p:nvGrpSpPr>
          <p:cNvPr id="12277" name="Google Shape;12486;p39">
            <a:extLst>
              <a:ext uri="{FF2B5EF4-FFF2-40B4-BE49-F238E27FC236}">
                <a16:creationId xmlns:a16="http://schemas.microsoft.com/office/drawing/2014/main" id="{56970369-DD06-3020-E4A6-7283DACC345D}"/>
              </a:ext>
            </a:extLst>
          </p:cNvPr>
          <p:cNvGrpSpPr/>
          <p:nvPr/>
        </p:nvGrpSpPr>
        <p:grpSpPr>
          <a:xfrm>
            <a:off x="10386471" y="3818644"/>
            <a:ext cx="583194" cy="629163"/>
            <a:chOff x="2662884" y="1513044"/>
            <a:chExt cx="322914" cy="348543"/>
          </a:xfrm>
          <a:solidFill>
            <a:schemeClr val="bg1"/>
          </a:solidFill>
        </p:grpSpPr>
        <p:sp>
          <p:nvSpPr>
            <p:cNvPr id="12278" name="Google Shape;12487;p39">
              <a:extLst>
                <a:ext uri="{FF2B5EF4-FFF2-40B4-BE49-F238E27FC236}">
                  <a16:creationId xmlns:a16="http://schemas.microsoft.com/office/drawing/2014/main" id="{EA7FE639-EC60-2111-BB41-FD4CE88196B4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79" name="Google Shape;12488;p39">
              <a:extLst>
                <a:ext uri="{FF2B5EF4-FFF2-40B4-BE49-F238E27FC236}">
                  <a16:creationId xmlns:a16="http://schemas.microsoft.com/office/drawing/2014/main" id="{6BFECB35-9F28-E195-5F1F-480AB03B8BC0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80" name="Google Shape;12489;p39">
              <a:extLst>
                <a:ext uri="{FF2B5EF4-FFF2-40B4-BE49-F238E27FC236}">
                  <a16:creationId xmlns:a16="http://schemas.microsoft.com/office/drawing/2014/main" id="{C2B178AF-27E6-8E35-6F0F-12528E65EA92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81" name="Google Shape;12490;p39">
              <a:extLst>
                <a:ext uri="{FF2B5EF4-FFF2-40B4-BE49-F238E27FC236}">
                  <a16:creationId xmlns:a16="http://schemas.microsoft.com/office/drawing/2014/main" id="{2FB776B9-7727-431F-F5A0-6107713FC886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82" name="Google Shape;12491;p39">
              <a:extLst>
                <a:ext uri="{FF2B5EF4-FFF2-40B4-BE49-F238E27FC236}">
                  <a16:creationId xmlns:a16="http://schemas.microsoft.com/office/drawing/2014/main" id="{775A660D-BC0F-C547-4301-9CC712FA3402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83" name="Google Shape;12492;p39">
              <a:extLst>
                <a:ext uri="{FF2B5EF4-FFF2-40B4-BE49-F238E27FC236}">
                  <a16:creationId xmlns:a16="http://schemas.microsoft.com/office/drawing/2014/main" id="{2FDAA94B-8943-BED5-D10F-582D2D650C09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84" name="Google Shape;12493;p39">
              <a:extLst>
                <a:ext uri="{FF2B5EF4-FFF2-40B4-BE49-F238E27FC236}">
                  <a16:creationId xmlns:a16="http://schemas.microsoft.com/office/drawing/2014/main" id="{CD1AF0BC-C740-3E17-A80D-90A310FCB92D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85" name="Google Shape;12494;p39">
              <a:extLst>
                <a:ext uri="{FF2B5EF4-FFF2-40B4-BE49-F238E27FC236}">
                  <a16:creationId xmlns:a16="http://schemas.microsoft.com/office/drawing/2014/main" id="{31C7D465-3734-7B26-98BC-7CEF897CF664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86" name="Google Shape;12495;p39">
              <a:extLst>
                <a:ext uri="{FF2B5EF4-FFF2-40B4-BE49-F238E27FC236}">
                  <a16:creationId xmlns:a16="http://schemas.microsoft.com/office/drawing/2014/main" id="{2E3B0AC5-4F42-9AF9-12D1-7D1924A8D0BC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87" name="Google Shape;12496;p39">
              <a:extLst>
                <a:ext uri="{FF2B5EF4-FFF2-40B4-BE49-F238E27FC236}">
                  <a16:creationId xmlns:a16="http://schemas.microsoft.com/office/drawing/2014/main" id="{F9D34FE4-C70E-5C35-3CC2-BF0AF005CF6F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solidFill>
                <a:schemeClr val="accent5"/>
              </a:solidFill>
            </a:ln>
          </p:spPr>
          <p:txBody>
            <a:bodyPr spcFirstLastPara="1" wrap="square" lIns="82939" tIns="82939" rIns="82939" bIns="82939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63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sp>
        <p:nvSpPr>
          <p:cNvPr id="78" name="Text Placeholder 1">
            <a:extLst>
              <a:ext uri="{FF2B5EF4-FFF2-40B4-BE49-F238E27FC236}">
                <a16:creationId xmlns:a16="http://schemas.microsoft.com/office/drawing/2014/main" id="{8249E61B-3976-BB47-A50C-8729B067159E}"/>
              </a:ext>
            </a:extLst>
          </p:cNvPr>
          <p:cNvSpPr txBox="1">
            <a:spLocks/>
          </p:cNvSpPr>
          <p:nvPr/>
        </p:nvSpPr>
        <p:spPr>
          <a:xfrm>
            <a:off x="787787" y="257160"/>
            <a:ext cx="6874258" cy="47561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lang="en-US" dirty="0"/>
              <a:t>. </a:t>
            </a:r>
            <a:r>
              <a:rPr lang="en-GB" altLang="zh-CN" dirty="0">
                <a:ea typeface="-apple-system"/>
                <a:sym typeface="+mn-ea"/>
              </a:rPr>
              <a:t>Underlying </a:t>
            </a:r>
            <a:r>
              <a:rPr lang="en-GB" altLang="zh-CN" dirty="0">
                <a:solidFill>
                  <a:schemeClr val="accent1"/>
                </a:solidFill>
                <a:ea typeface="-apple-system"/>
                <a:sym typeface="+mn-ea"/>
              </a:rPr>
              <a:t>Technical Logic</a:t>
            </a:r>
          </a:p>
        </p:txBody>
      </p:sp>
    </p:spTree>
    <p:extLst>
      <p:ext uri="{BB962C8B-B14F-4D97-AF65-F5344CB8AC3E}">
        <p14:creationId xmlns:p14="http://schemas.microsoft.com/office/powerpoint/2010/main" val="774351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45">
            <a:extLst>
              <a:ext uri="{FF2B5EF4-FFF2-40B4-BE49-F238E27FC236}">
                <a16:creationId xmlns:a16="http://schemas.microsoft.com/office/drawing/2014/main" id="{70E1C7C0-2CCE-399E-13EF-0E980BCCE37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4260708"/>
            <a:ext cx="6095999" cy="2597291"/>
          </a:xfrm>
          <a:prstGeom prst="roundRect">
            <a:avLst>
              <a:gd name="adj" fmla="val 2543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1" name="图片占位符 7"/>
          <p:cNvPicPr>
            <a:picLocks noGrp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>
          <a:xfrm>
            <a:off x="0" y="925195"/>
            <a:ext cx="12192000" cy="3016250"/>
          </a:xfrm>
          <a:prstGeom prst="rect">
            <a:avLst/>
          </a:prstGeom>
          <a:solidFill>
            <a:schemeClr val="bg1">
              <a:lumMod val="95000"/>
              <a:alpha val="23000"/>
            </a:schemeClr>
          </a:solidFill>
        </p:spPr>
      </p:pic>
      <p:sp>
        <p:nvSpPr>
          <p:cNvPr id="46" name="Rectangle: Rounded Corners 45"/>
          <p:cNvSpPr/>
          <p:nvPr>
            <p:custDataLst>
              <p:tags r:id="rId2"/>
            </p:custDataLst>
          </p:nvPr>
        </p:nvSpPr>
        <p:spPr>
          <a:xfrm>
            <a:off x="0" y="925195"/>
            <a:ext cx="9392920" cy="3020695"/>
          </a:xfrm>
          <a:prstGeom prst="roundRect">
            <a:avLst>
              <a:gd name="adj" fmla="val 2543"/>
            </a:avLst>
          </a:prstGeom>
          <a:gradFill flip="none" rotWithShape="1">
            <a:gsLst>
              <a:gs pos="37000">
                <a:schemeClr val="accent3">
                  <a:lumMod val="50000"/>
                </a:schemeClr>
              </a:gs>
              <a:gs pos="56000">
                <a:schemeClr val="accent1">
                  <a:alpha val="73000"/>
                </a:schemeClr>
              </a:gs>
              <a:gs pos="100000">
                <a:srgbClr val="01000E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4" name="TextBox 63"/>
          <p:cNvSpPr txBox="1"/>
          <p:nvPr>
            <p:custDataLst>
              <p:tags r:id="rId3"/>
            </p:custDataLst>
          </p:nvPr>
        </p:nvSpPr>
        <p:spPr>
          <a:xfrm>
            <a:off x="498791" y="2430739"/>
            <a:ext cx="5795494" cy="8240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registration, Buyers complete identity authentication and registration by providing biometric information (such as fingerprints, facial recognition, etc.) or generating a cryptographic key pair. </a:t>
            </a: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smart contract stores the following information:</a:t>
            </a:r>
            <a:endParaRPr lang="en-US" altLang="zh-CN" sz="1200" b="1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TextBox 63"/>
          <p:cNvSpPr txBox="1"/>
          <p:nvPr/>
        </p:nvSpPr>
        <p:spPr>
          <a:xfrm>
            <a:off x="6512560" y="2415817"/>
            <a:ext cx="5095240" cy="949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Sellers must provide qualification documents for registration and generate a key pair to ensure the credibility of the service provider's identity.</a:t>
            </a: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The smart contract stores the following information: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0" y="922231"/>
            <a:ext cx="4766310" cy="483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GB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Identity Authentication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84200" y="3402758"/>
            <a:ext cx="884555" cy="353695"/>
          </a:xfrm>
          <a:prstGeom prst="roundRect">
            <a:avLst>
              <a:gd name="adj" fmla="val 50000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  <a:endParaRPr lang="en-GB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612900" y="3402782"/>
            <a:ext cx="2162175" cy="353695"/>
          </a:xfrm>
          <a:prstGeom prst="roundRect">
            <a:avLst>
              <a:gd name="adj" fmla="val 50000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Encrypted identity hash</a:t>
            </a:r>
            <a:endParaRPr lang="en-GB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67163" y="3399710"/>
            <a:ext cx="1420812" cy="353695"/>
          </a:xfrm>
          <a:prstGeom prst="roundRect">
            <a:avLst>
              <a:gd name="adj" fmla="val 50000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buyerPubKey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8791" y="1437168"/>
            <a:ext cx="9043671" cy="349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Establishment from Two Perspectives: Buyer Onboarding and 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 Onboarding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7911" y="1963306"/>
            <a:ext cx="99237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</a:t>
            </a:r>
            <a:r>
              <a:rPr lang="en-GB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GB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561138" y="3385185"/>
            <a:ext cx="1200150" cy="353695"/>
          </a:xfrm>
          <a:prstGeom prst="roundRect">
            <a:avLst>
              <a:gd name="adj" fmla="val 50000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Merchant ID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809468" y="3359602"/>
            <a:ext cx="2501424" cy="353695"/>
          </a:xfrm>
          <a:prstGeom prst="roundRect">
            <a:avLst>
              <a:gd name="adj" fmla="val 50000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Encrypted qualification hash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0355263" y="3362960"/>
            <a:ext cx="1711142" cy="353695"/>
          </a:xfrm>
          <a:prstGeom prst="roundRect">
            <a:avLst>
              <a:gd name="adj" fmla="val 50000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sellerPubKey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96" name="Google Shape;6196;p78"/>
          <p:cNvSpPr/>
          <p:nvPr/>
        </p:nvSpPr>
        <p:spPr>
          <a:xfrm>
            <a:off x="6657340" y="1881657"/>
            <a:ext cx="488447" cy="48972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21" name="Google Shape;6421;p78"/>
          <p:cNvGrpSpPr/>
          <p:nvPr/>
        </p:nvGrpSpPr>
        <p:grpSpPr>
          <a:xfrm>
            <a:off x="584200" y="1905865"/>
            <a:ext cx="466772" cy="466772"/>
            <a:chOff x="3497300" y="3227275"/>
            <a:chExt cx="296175" cy="296175"/>
          </a:xfrm>
          <a:solidFill>
            <a:schemeClr val="bg1"/>
          </a:solidFill>
        </p:grpSpPr>
        <p:sp>
          <p:nvSpPr>
            <p:cNvPr id="6422" name="Google Shape;6422;p78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3" name="Google Shape;6423;p78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4" name="Google Shape;6424;p78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5" name="Google Shape;6425;p78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6" name="Google Shape;6426;p78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7" name="Google Shape;6427;p78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8" name="Google Shape;6428;p78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9" name="Google Shape;6429;p78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191120" y="1952598"/>
            <a:ext cx="12852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Sellers</a:t>
            </a:r>
            <a:endParaRPr lang="en-GB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823AE61-FC76-6D01-3FEE-96E061F742FB}"/>
              </a:ext>
            </a:extLst>
          </p:cNvPr>
          <p:cNvSpPr txBox="1"/>
          <p:nvPr/>
        </p:nvSpPr>
        <p:spPr>
          <a:xfrm>
            <a:off x="172645" y="4585766"/>
            <a:ext cx="59233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contract defines two structs, </a:t>
            </a:r>
            <a:r>
              <a:rPr lang="en-US" altLang="zh-CN" sz="1600" b="1" dirty="0" err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BuyerInfo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SellerInfo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are used to record the identity and transaction information of users and merchants, respectively. These structs support subsequent 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and service logic invocations.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E72D5DA-CC70-53FE-0912-E2E0479A0655}"/>
              </a:ext>
            </a:extLst>
          </p:cNvPr>
          <p:cNvSpPr txBox="1"/>
          <p:nvPr/>
        </p:nvSpPr>
        <p:spPr>
          <a:xfrm>
            <a:off x="-21273" y="4058392"/>
            <a:ext cx="167149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Contract</a:t>
            </a:r>
            <a:endParaRPr lang="zh-CN" altLang="en-US" sz="2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848D3D5-A76A-842D-2B65-E2929A9AF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72" y="5662984"/>
            <a:ext cx="2957138" cy="1079517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6D23FBD7-2C1E-6DB3-739D-D46798697804}"/>
              </a:ext>
            </a:extLst>
          </p:cNvPr>
          <p:cNvSpPr txBox="1"/>
          <p:nvPr/>
        </p:nvSpPr>
        <p:spPr>
          <a:xfrm>
            <a:off x="6326671" y="4224183"/>
            <a:ext cx="58653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Record contract stores all user/merchant information.</a:t>
            </a:r>
            <a:endParaRPr lang="en-US" altLang="zh-CN" sz="1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DBE8C0C-3A2F-EC2F-72A2-BE7B9EC8D6D1}"/>
              </a:ext>
            </a:extLst>
          </p:cNvPr>
          <p:cNvSpPr txBox="1"/>
          <p:nvPr/>
        </p:nvSpPr>
        <p:spPr>
          <a:xfrm>
            <a:off x="6746057" y="4885230"/>
            <a:ext cx="2448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 </a:t>
            </a:r>
            <a:r>
              <a:rPr lang="zh-CN" altLang="en-US" sz="16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Buyerlnfo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uint256 id;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bytes publicKey;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name;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uint256 balance;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305BFBF-AC9C-1B6D-A8A8-0BE03D83988A}"/>
              </a:ext>
            </a:extLst>
          </p:cNvPr>
          <p:cNvSpPr txBox="1"/>
          <p:nvPr/>
        </p:nvSpPr>
        <p:spPr>
          <a:xfrm>
            <a:off x="9195010" y="4777508"/>
            <a:ext cx="212103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 </a:t>
            </a:r>
            <a:r>
              <a:rPr lang="zh-CN" altLang="en-US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Sellerlnfo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uint256 id;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bytes publicKey;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name;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uint256 balance;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status;</a:t>
            </a:r>
          </a:p>
          <a:p>
            <a:pPr lvl="1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787A183-858D-062D-063F-CC20FAB76017}"/>
              </a:ext>
            </a:extLst>
          </p:cNvPr>
          <p:cNvSpPr/>
          <p:nvPr/>
        </p:nvSpPr>
        <p:spPr>
          <a:xfrm>
            <a:off x="6496732" y="4728917"/>
            <a:ext cx="5126896" cy="1926021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EF2A837-F468-D659-A7E2-3C30A60BEFBA}"/>
              </a:ext>
            </a:extLst>
          </p:cNvPr>
          <p:cNvSpPr/>
          <p:nvPr/>
        </p:nvSpPr>
        <p:spPr>
          <a:xfrm>
            <a:off x="6220009" y="4095130"/>
            <a:ext cx="97270" cy="54516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9C7254FC-284F-0042-ACB7-594A65FD207E}"/>
              </a:ext>
            </a:extLst>
          </p:cNvPr>
          <p:cNvSpPr txBox="1">
            <a:spLocks/>
          </p:cNvSpPr>
          <p:nvPr/>
        </p:nvSpPr>
        <p:spPr>
          <a:xfrm>
            <a:off x="787786" y="257160"/>
            <a:ext cx="10012019" cy="47561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lang="en-US" dirty="0"/>
              <a:t>. </a:t>
            </a:r>
            <a:r>
              <a:rPr lang="en-GB" altLang="zh-CN" dirty="0">
                <a:ea typeface="-apple-system"/>
                <a:sym typeface="+mn-ea"/>
              </a:rPr>
              <a:t>Underlying Technical Logic</a:t>
            </a:r>
            <a:r>
              <a:rPr lang="en-US" altLang="zh-CN" dirty="0">
                <a:ea typeface="-apple-system"/>
                <a:sym typeface="+mn-ea"/>
              </a:rPr>
              <a:t>: </a:t>
            </a:r>
            <a:r>
              <a:rPr lang="en-GB" altLang="zh-CN" dirty="0">
                <a:solidFill>
                  <a:schemeClr val="accent2"/>
                </a:solidFill>
                <a:sym typeface="+mn-ea"/>
              </a:rPr>
              <a:t>Identity Authentication</a:t>
            </a:r>
            <a:r>
              <a:rPr lang="en-US" altLang="zh-CN" dirty="0">
                <a:solidFill>
                  <a:schemeClr val="accent2"/>
                </a:solidFill>
                <a:sym typeface="+mn-ea"/>
              </a:rPr>
              <a:t>/Registration</a:t>
            </a: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-3602375" y="-2951180"/>
            <a:ext cx="19551464" cy="19845739"/>
          </a:xfrm>
          <a:prstGeom prst="ellipse">
            <a:avLst/>
          </a:prstGeom>
          <a:gradFill>
            <a:gsLst>
              <a:gs pos="24000">
                <a:schemeClr val="accent5">
                  <a:lumMod val="50000"/>
                  <a:alpha val="100000"/>
                </a:schemeClr>
              </a:gs>
              <a:gs pos="97000">
                <a:schemeClr val="bg1">
                  <a:alpha val="0"/>
                </a:schemeClr>
              </a:gs>
              <a:gs pos="72000">
                <a:schemeClr val="accent1">
                  <a:lumMod val="40000"/>
                  <a:lumOff val="60000"/>
                  <a:alpha val="34000"/>
                </a:schemeClr>
              </a:gs>
              <a:gs pos="46000">
                <a:schemeClr val="accent3">
                  <a:lumMod val="75000"/>
                  <a:alpha val="7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/>
          <p:cNvCxnSpPr>
            <a:cxnSpLocks/>
            <a:stCxn id="4770" idx="0"/>
          </p:cNvCxnSpPr>
          <p:nvPr/>
        </p:nvCxnSpPr>
        <p:spPr>
          <a:xfrm flipV="1">
            <a:off x="6060813" y="713103"/>
            <a:ext cx="262" cy="376847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54" name="矩形: 圆角 4753">
            <a:extLst>
              <a:ext uri="{FF2B5EF4-FFF2-40B4-BE49-F238E27FC236}">
                <a16:creationId xmlns:a16="http://schemas.microsoft.com/office/drawing/2014/main" id="{F0583FD4-90EF-3271-1DEA-7DBFB7094305}"/>
              </a:ext>
            </a:extLst>
          </p:cNvPr>
          <p:cNvSpPr/>
          <p:nvPr/>
        </p:nvSpPr>
        <p:spPr>
          <a:xfrm>
            <a:off x="8638390" y="3844588"/>
            <a:ext cx="4503678" cy="3027092"/>
          </a:xfrm>
          <a:prstGeom prst="roundRect">
            <a:avLst>
              <a:gd name="adj" fmla="val 10686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766" name="Google Shape;4766;p74"/>
          <p:cNvGrpSpPr/>
          <p:nvPr/>
        </p:nvGrpSpPr>
        <p:grpSpPr>
          <a:xfrm>
            <a:off x="3644380" y="4481576"/>
            <a:ext cx="4829928" cy="2376420"/>
            <a:chOff x="2567815" y="3791751"/>
            <a:chExt cx="1200140" cy="590525"/>
          </a:xfrm>
        </p:grpSpPr>
        <p:grpSp>
          <p:nvGrpSpPr>
            <p:cNvPr id="4767" name="Google Shape;4767;p74"/>
            <p:cNvGrpSpPr/>
            <p:nvPr/>
          </p:nvGrpSpPr>
          <p:grpSpPr>
            <a:xfrm>
              <a:off x="2567815" y="3791751"/>
              <a:ext cx="1200140" cy="590475"/>
              <a:chOff x="2567815" y="3791751"/>
              <a:chExt cx="1200140" cy="590475"/>
            </a:xfrm>
          </p:grpSpPr>
          <p:sp>
            <p:nvSpPr>
              <p:cNvPr id="4768" name="Google Shape;4768;p74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4769" name="Google Shape;4769;p74"/>
              <p:cNvSpPr/>
              <p:nvPr/>
            </p:nvSpPr>
            <p:spPr>
              <a:xfrm>
                <a:off x="3592966" y="3996643"/>
                <a:ext cx="65100" cy="65100"/>
              </a:xfrm>
              <a:prstGeom prst="ellipse">
                <a:avLst/>
              </a:prstGeom>
              <a:solidFill>
                <a:srgbClr val="F9E61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4770" name="Google Shape;4770;p74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F9E61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4772" name="Google Shape;4772;p74"/>
              <p:cNvSpPr/>
              <p:nvPr/>
            </p:nvSpPr>
            <p:spPr>
              <a:xfrm>
                <a:off x="2689497" y="3976631"/>
                <a:ext cx="65100" cy="65100"/>
              </a:xfrm>
              <a:prstGeom prst="ellipse">
                <a:avLst/>
              </a:prstGeom>
              <a:solidFill>
                <a:srgbClr val="F9E61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</p:grpSp>
        <p:grpSp>
          <p:nvGrpSpPr>
            <p:cNvPr id="4779" name="Google Shape;4779;p74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4780" name="Google Shape;4780;p74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4781" name="Google Shape;4781;p74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4782" name="Google Shape;4782;p74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</p:grpSp>
      </p:grpSp>
      <p:sp>
        <p:nvSpPr>
          <p:cNvPr id="23" name="TextBox 63"/>
          <p:cNvSpPr txBox="1"/>
          <p:nvPr/>
        </p:nvSpPr>
        <p:spPr>
          <a:xfrm>
            <a:off x="8780511" y="4286453"/>
            <a:ext cx="3136474" cy="205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Pay-Before-Use Functionality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buyers must deposit funds first (prepaid amount locked in the smart contract)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Direct transfer to merchants upon consumption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BEDEDFF-7767-45B8-8196-9D0EBB4B9D0B}"/>
              </a:ext>
            </a:extLst>
          </p:cNvPr>
          <p:cNvSpPr/>
          <p:nvPr/>
        </p:nvSpPr>
        <p:spPr>
          <a:xfrm>
            <a:off x="-490368" y="3830703"/>
            <a:ext cx="4052186" cy="3027092"/>
          </a:xfrm>
          <a:prstGeom prst="roundRect">
            <a:avLst>
              <a:gd name="adj" fmla="val 10686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EA136A1-8AC8-90CF-67C6-1AE7FD0D1DAF}"/>
              </a:ext>
            </a:extLst>
          </p:cNvPr>
          <p:cNvSpPr/>
          <p:nvPr/>
        </p:nvSpPr>
        <p:spPr>
          <a:xfrm>
            <a:off x="2703681" y="750689"/>
            <a:ext cx="3224551" cy="34342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Pay-After-Use Contract</a:t>
            </a:r>
          </a:p>
          <a:p>
            <a:pPr algn="ctr"/>
            <a:endParaRPr lang="en-US" altLang="zh-CN" sz="2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consume(</a:t>
            </a:r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userId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, amount)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Add amount to user's 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pendingDebt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payDebt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userId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, amount)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Ensure user exists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Require amount &lt;= 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pendingDebt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Deduct amount from 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pendingDebt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Add amount to </a:t>
            </a:r>
            <a:r>
              <a:rPr lang="en-US" altLang="zh-CN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sellerBalance</a:t>
            </a: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16567" y="5568092"/>
            <a:ext cx="195834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altLang="zh-CN" sz="3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Payment Logic</a:t>
            </a:r>
            <a:endParaRPr lang="zh-CN" altLang="en-US" sz="3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739" name="卷形: 垂直 4738">
            <a:extLst>
              <a:ext uri="{FF2B5EF4-FFF2-40B4-BE49-F238E27FC236}">
                <a16:creationId xmlns:a16="http://schemas.microsoft.com/office/drawing/2014/main" id="{581E041F-631F-34CA-C7BD-B73D0E02A46A}"/>
              </a:ext>
            </a:extLst>
          </p:cNvPr>
          <p:cNvSpPr/>
          <p:nvPr/>
        </p:nvSpPr>
        <p:spPr>
          <a:xfrm>
            <a:off x="-272375" y="1167319"/>
            <a:ext cx="3297677" cy="2705214"/>
          </a:xfrm>
          <a:prstGeom prst="verticalScroll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>
            <p:custDataLst>
              <p:tags r:id="rId1"/>
            </p:custDataLst>
          </p:nvPr>
        </p:nvSpPr>
        <p:spPr>
          <a:xfrm>
            <a:off x="1180313" y="1696975"/>
            <a:ext cx="197851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b="1" i="1" dirty="0">
                <a:solidFill>
                  <a:srgbClr val="F9E6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Pay-After-Use Contract</a:t>
            </a:r>
          </a:p>
        </p:txBody>
      </p:sp>
      <p:grpSp>
        <p:nvGrpSpPr>
          <p:cNvPr id="1622" name="Google Shape;1622;p70"/>
          <p:cNvGrpSpPr/>
          <p:nvPr/>
        </p:nvGrpSpPr>
        <p:grpSpPr>
          <a:xfrm>
            <a:off x="222911" y="1564278"/>
            <a:ext cx="915319" cy="915447"/>
            <a:chOff x="5080188" y="927900"/>
            <a:chExt cx="961200" cy="961200"/>
          </a:xfrm>
          <a:solidFill>
            <a:srgbClr val="F9E615"/>
          </a:solidFill>
        </p:grpSpPr>
        <p:sp>
          <p:nvSpPr>
            <p:cNvPr id="1623" name="Google Shape;1623;p70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624" name="Google Shape;1624;p70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625" name="Google Shape;1625;p70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626" name="Google Shape;1626;p70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627" name="Google Shape;1627;p70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628" name="Google Shape;1628;p70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629" name="Google Shape;1629;p70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1630" name="Google Shape;1630;p70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DD4E2F2-EE60-CA1E-8991-5D21E354DD59}"/>
              </a:ext>
            </a:extLst>
          </p:cNvPr>
          <p:cNvSpPr txBox="1"/>
          <p:nvPr/>
        </p:nvSpPr>
        <p:spPr>
          <a:xfrm>
            <a:off x="125098" y="4264829"/>
            <a:ext cx="3881339" cy="2057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Pay-After-Use Functionality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buyers can access services immediately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The contract records the user's "pending debt", which must be settled later via </a:t>
            </a:r>
            <a:r>
              <a:rPr lang="en-US" altLang="zh-CN" sz="1800" b="1" dirty="0" err="1">
                <a:solidFill>
                  <a:srgbClr val="7030A0"/>
                </a:solidFill>
                <a:highlight>
                  <a:srgbClr val="C5D7F6"/>
                </a:highlight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payDebt</a:t>
            </a:r>
            <a:r>
              <a:rPr lang="en-US" altLang="zh-CN" sz="1800" b="1" dirty="0">
                <a:solidFill>
                  <a:srgbClr val="7030A0"/>
                </a:solidFill>
                <a:highlight>
                  <a:srgbClr val="C5D7F6"/>
                </a:highlight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()</a:t>
            </a:r>
            <a:endParaRPr lang="zh-CN" altLang="en-US" sz="1800" b="1" dirty="0">
              <a:solidFill>
                <a:srgbClr val="7030A0"/>
              </a:solidFill>
              <a:highlight>
                <a:srgbClr val="C5D7F6"/>
              </a:highlight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0C4E55F-DA6D-8FAF-2132-5D5ED223FC47}"/>
              </a:ext>
            </a:extLst>
          </p:cNvPr>
          <p:cNvSpPr/>
          <p:nvPr/>
        </p:nvSpPr>
        <p:spPr>
          <a:xfrm>
            <a:off x="6173357" y="713103"/>
            <a:ext cx="3224551" cy="347186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Pay-Before-Use Contract</a:t>
            </a:r>
          </a:p>
          <a:p>
            <a:pPr algn="ctr">
              <a:lnSpc>
                <a:spcPct val="120000"/>
              </a:lnSpc>
            </a:pP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deposit(</a:t>
            </a:r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userId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, amount)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Deduct amount from user‘s balance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Add amount to buyer's balance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freeze balance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consume(</a:t>
            </a:r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userId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, amount)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Ensure user exists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Require sufficient balance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Add amount to sellers</a:t>
            </a:r>
          </a:p>
        </p:txBody>
      </p:sp>
      <p:sp>
        <p:nvSpPr>
          <p:cNvPr id="4740" name="卷形: 垂直 4739">
            <a:extLst>
              <a:ext uri="{FF2B5EF4-FFF2-40B4-BE49-F238E27FC236}">
                <a16:creationId xmlns:a16="http://schemas.microsoft.com/office/drawing/2014/main" id="{10D9DBC4-B14F-5FC3-CDA9-64E10F19EF7A}"/>
              </a:ext>
            </a:extLst>
          </p:cNvPr>
          <p:cNvSpPr/>
          <p:nvPr/>
        </p:nvSpPr>
        <p:spPr>
          <a:xfrm flipH="1">
            <a:off x="9089658" y="1216395"/>
            <a:ext cx="3367223" cy="2705214"/>
          </a:xfrm>
          <a:prstGeom prst="verticalScroll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9439979" y="1666604"/>
            <a:ext cx="17919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b="1" i="1" dirty="0">
                <a:solidFill>
                  <a:srgbClr val="F9E6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Pay-Before-Use Contract</a:t>
            </a:r>
          </a:p>
        </p:txBody>
      </p:sp>
      <p:grpSp>
        <p:nvGrpSpPr>
          <p:cNvPr id="29" name="Google Shape;1642;p70"/>
          <p:cNvGrpSpPr/>
          <p:nvPr/>
        </p:nvGrpSpPr>
        <p:grpSpPr>
          <a:xfrm>
            <a:off x="11142095" y="1657880"/>
            <a:ext cx="656869" cy="671131"/>
            <a:chOff x="6039282" y="1042577"/>
            <a:chExt cx="734315" cy="731929"/>
          </a:xfrm>
          <a:solidFill>
            <a:srgbClr val="F9E615"/>
          </a:solidFill>
        </p:grpSpPr>
        <p:sp>
          <p:nvSpPr>
            <p:cNvPr id="30" name="Google Shape;1643;p70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31" name="Google Shape;1644;p70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33" name="Google Shape;1645;p70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34" name="Google Shape;1646;p70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36" name="Google Shape;1647;p70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38" name="Google Shape;1648;p70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39" name="Google Shape;1649;p70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40" name="Google Shape;1650;p70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41" name="Google Shape;1651;p70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44" name="Google Shape;1652;p70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45" name="Google Shape;1653;p70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47" name="Google Shape;1654;p70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48" name="Google Shape;1655;p70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49" name="Google Shape;1656;p70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0" name="Google Shape;1657;p70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2" name="Google Shape;1658;p70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5" name="Google Shape;1659;p70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6" name="Google Shape;1660;p70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7" name="Google Shape;1661;p70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8" name="Google Shape;1662;p70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9" name="Google Shape;1663;p70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DB70E164-D162-64DF-0CA6-8E19B437BC7D}"/>
              </a:ext>
            </a:extLst>
          </p:cNvPr>
          <p:cNvSpPr txBox="1"/>
          <p:nvPr/>
        </p:nvSpPr>
        <p:spPr>
          <a:xfrm>
            <a:off x="85438" y="2518316"/>
            <a:ext cx="26182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i="1" dirty="0" err="1">
                <a:solidFill>
                  <a:srgbClr val="F9E6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Econsume</a:t>
            </a:r>
            <a:endParaRPr lang="en-US" altLang="zh-CN" sz="1600" i="1" dirty="0">
              <a:solidFill>
                <a:srgbClr val="F9E6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i="1" dirty="0" err="1">
                <a:solidFill>
                  <a:srgbClr val="F9E6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Paydebt</a:t>
            </a:r>
            <a:endParaRPr lang="en-US" altLang="zh-CN" sz="1600" i="1" dirty="0">
              <a:solidFill>
                <a:srgbClr val="F9E6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F9E6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include: Credit score adjustment for users</a:t>
            </a:r>
          </a:p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D3591F-4F64-FD48-79C0-685823988401}"/>
              </a:ext>
            </a:extLst>
          </p:cNvPr>
          <p:cNvSpPr txBox="1"/>
          <p:nvPr/>
        </p:nvSpPr>
        <p:spPr>
          <a:xfrm>
            <a:off x="9439979" y="2485257"/>
            <a:ext cx="26665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F9E6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Deposit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F9E6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F9E6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include: Credit score adjustment for users</a:t>
            </a:r>
          </a:p>
          <a:p>
            <a:endParaRPr lang="zh-CN" altLang="en-US" sz="1400" i="1" dirty="0">
              <a:solidFill>
                <a:srgbClr val="F9E6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 Placeholder 1">
            <a:extLst>
              <a:ext uri="{FF2B5EF4-FFF2-40B4-BE49-F238E27FC236}">
                <a16:creationId xmlns:a16="http://schemas.microsoft.com/office/drawing/2014/main" id="{E9922AB5-AD5F-CE48-B66F-31BE8F7E74C7}"/>
              </a:ext>
            </a:extLst>
          </p:cNvPr>
          <p:cNvSpPr txBox="1">
            <a:spLocks/>
          </p:cNvSpPr>
          <p:nvPr/>
        </p:nvSpPr>
        <p:spPr>
          <a:xfrm>
            <a:off x="787786" y="257160"/>
            <a:ext cx="8605133" cy="47561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lang="en-US" dirty="0"/>
              <a:t>. </a:t>
            </a:r>
            <a:r>
              <a:rPr lang="en-GB" altLang="zh-CN" dirty="0">
                <a:ea typeface="-apple-system"/>
                <a:sym typeface="+mn-ea"/>
              </a:rPr>
              <a:t>Underlying Technical Logic: </a:t>
            </a:r>
            <a:r>
              <a:rPr lang="en-GB" altLang="zh-CN" dirty="0"/>
              <a:t>Payment Logic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5A8601-E839-EE45-A2AC-F7DE0462D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7" y="257160"/>
            <a:ext cx="6874258" cy="475612"/>
          </a:xfrm>
        </p:spPr>
        <p:txBody>
          <a:bodyPr/>
          <a:lstStyle/>
          <a:p>
            <a:r>
              <a:rPr lang="en-US" dirty="0"/>
              <a:t>I. Introduction: </a:t>
            </a:r>
            <a:r>
              <a:rPr lang="en-US" dirty="0">
                <a:solidFill>
                  <a:schemeClr val="accent1"/>
                </a:solidFill>
              </a:rPr>
              <a:t>Motivation</a:t>
            </a:r>
            <a:endParaRPr lang="en-CN" dirty="0">
              <a:solidFill>
                <a:schemeClr val="accent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D65C147-19BD-244A-869B-CF54A71956E8}"/>
              </a:ext>
            </a:extLst>
          </p:cNvPr>
          <p:cNvGrpSpPr/>
          <p:nvPr/>
        </p:nvGrpSpPr>
        <p:grpSpPr>
          <a:xfrm>
            <a:off x="648750" y="1020323"/>
            <a:ext cx="10894499" cy="5580517"/>
            <a:chOff x="648750" y="1020323"/>
            <a:chExt cx="10894499" cy="55805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6AC807C-2793-744C-85B8-ED39C931ADF3}"/>
                </a:ext>
              </a:extLst>
            </p:cNvPr>
            <p:cNvGrpSpPr/>
            <p:nvPr/>
          </p:nvGrpSpPr>
          <p:grpSpPr>
            <a:xfrm>
              <a:off x="648750" y="1020323"/>
              <a:ext cx="10894499" cy="2206701"/>
              <a:chOff x="648750" y="1020323"/>
              <a:chExt cx="10894499" cy="220670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9BAC520-6FFE-5943-BCB1-9FEAE5C7D034}"/>
                  </a:ext>
                </a:extLst>
              </p:cNvPr>
              <p:cNvSpPr/>
              <p:nvPr/>
            </p:nvSpPr>
            <p:spPr>
              <a:xfrm>
                <a:off x="648750" y="1020323"/>
                <a:ext cx="5144509" cy="2203081"/>
              </a:xfrm>
              <a:prstGeom prst="roundRect">
                <a:avLst>
                  <a:gd name="adj" fmla="val 6191"/>
                </a:avLst>
              </a:prstGeom>
              <a:noFill/>
              <a:ln w="12700">
                <a:solidFill>
                  <a:schemeClr val="accent6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CN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Pay First, Use Later:</a:t>
                </a:r>
                <a:r>
                  <a:rPr lang="en-US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Advance Receipts</a:t>
                </a:r>
                <a:r>
                  <a:rPr lang="en-CN" b="1" i="1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0619A15-6FA6-A343-9DC8-943E51DB238C}"/>
                  </a:ext>
                </a:extLst>
              </p:cNvPr>
              <p:cNvGrpSpPr/>
              <p:nvPr/>
            </p:nvGrpSpPr>
            <p:grpSpPr>
              <a:xfrm>
                <a:off x="648750" y="1552196"/>
                <a:ext cx="5144509" cy="1640430"/>
                <a:chOff x="268803" y="1257438"/>
                <a:chExt cx="5144509" cy="164043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37E22C4-4F08-DD49-893B-752B7469BBC1}"/>
                    </a:ext>
                  </a:extLst>
                </p:cNvPr>
                <p:cNvSpPr/>
                <p:nvPr/>
              </p:nvSpPr>
              <p:spPr>
                <a:xfrm>
                  <a:off x="268803" y="1870375"/>
                  <a:ext cx="1210962" cy="4077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Buyer</a:t>
                  </a:r>
                </a:p>
              </p:txBody>
            </p:sp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F9DD5D2D-8C4D-5842-81C0-5D13AA1324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9410" y="1320627"/>
                  <a:ext cx="549748" cy="549748"/>
                </a:xfrm>
                <a:prstGeom prst="rect">
                  <a:avLst/>
                </a:prstGeom>
              </p:spPr>
            </p:pic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F2014C5E-5566-B641-BF2D-99B01E265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7665" y="1320627"/>
                  <a:ext cx="686786" cy="54942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AF619C6-740E-2146-9916-7324E8B58289}"/>
                    </a:ext>
                  </a:extLst>
                </p:cNvPr>
                <p:cNvSpPr/>
                <p:nvPr/>
              </p:nvSpPr>
              <p:spPr>
                <a:xfrm>
                  <a:off x="1820772" y="1863924"/>
                  <a:ext cx="2023269" cy="3440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Recharge Cash</a:t>
                  </a:r>
                  <a:endParaRPr lang="en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7A43EBE1-A185-EB41-9C18-8DC88F9FDDDD}"/>
                    </a:ext>
                  </a:extLst>
                </p:cNvPr>
                <p:cNvCxnSpPr>
                  <a:stCxn id="13" idx="3"/>
                  <a:endCxn id="15" idx="1"/>
                </p:cNvCxnSpPr>
                <p:nvPr/>
              </p:nvCxnSpPr>
              <p:spPr>
                <a:xfrm flipV="1">
                  <a:off x="1149158" y="1595342"/>
                  <a:ext cx="1348507" cy="159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64B2C55-F07B-F14E-A07B-6200E68B28A8}"/>
                    </a:ext>
                  </a:extLst>
                </p:cNvPr>
                <p:cNvSpPr txBox="1"/>
                <p:nvPr/>
              </p:nvSpPr>
              <p:spPr>
                <a:xfrm>
                  <a:off x="1149158" y="1257438"/>
                  <a:ext cx="13485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N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Cash</a:t>
                  </a:r>
                  <a:r>
                    <a:rPr lang="zh-CN" altLang="en-US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</a:t>
                  </a:r>
                  <a:endParaRPr lang="en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3" name="Graphic 22">
                  <a:extLst>
                    <a:ext uri="{FF2B5EF4-FFF2-40B4-BE49-F238E27FC236}">
                      <a16:creationId xmlns:a16="http://schemas.microsoft.com/office/drawing/2014/main" id="{81053DAF-1FF3-FB43-A218-5BD808018D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2958" y="1314335"/>
                  <a:ext cx="549748" cy="549748"/>
                </a:xfrm>
                <a:prstGeom prst="rect">
                  <a:avLst/>
                </a:prstGeom>
              </p:spPr>
            </p:pic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C8BC34F2-1F78-1D4B-8B0B-15818F990E55}"/>
                    </a:ext>
                  </a:extLst>
                </p:cNvPr>
                <p:cNvCxnSpPr>
                  <a:cxnSpLocks/>
                  <a:stCxn id="23" idx="1"/>
                  <a:endCxn id="15" idx="3"/>
                </p:cNvCxnSpPr>
                <p:nvPr/>
              </p:nvCxnSpPr>
              <p:spPr>
                <a:xfrm flipH="1">
                  <a:off x="3184451" y="1589209"/>
                  <a:ext cx="1348507" cy="6133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DD4805E-726E-F74D-BC53-B7650C306CE0}"/>
                    </a:ext>
                  </a:extLst>
                </p:cNvPr>
                <p:cNvSpPr txBox="1"/>
                <p:nvPr/>
              </p:nvSpPr>
              <p:spPr>
                <a:xfrm>
                  <a:off x="3247211" y="1257438"/>
                  <a:ext cx="12109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N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Welfare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F4C3ADE-6E1A-2541-9EA4-0DC3285B9698}"/>
                    </a:ext>
                  </a:extLst>
                </p:cNvPr>
                <p:cNvSpPr/>
                <p:nvPr/>
              </p:nvSpPr>
              <p:spPr>
                <a:xfrm>
                  <a:off x="4202350" y="1866551"/>
                  <a:ext cx="1210962" cy="4077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Seller</a:t>
                  </a:r>
                </a:p>
              </p:txBody>
            </p:sp>
            <p:cxnSp>
              <p:nvCxnSpPr>
                <p:cNvPr id="32" name="Elbow Connector 31">
                  <a:extLst>
                    <a:ext uri="{FF2B5EF4-FFF2-40B4-BE49-F238E27FC236}">
                      <a16:creationId xmlns:a16="http://schemas.microsoft.com/office/drawing/2014/main" id="{012900CC-19B9-0C4A-9E9B-2AF30F5607CE}"/>
                    </a:ext>
                  </a:extLst>
                </p:cNvPr>
                <p:cNvCxnSpPr>
                  <a:stCxn id="30" idx="2"/>
                  <a:endCxn id="11" idx="2"/>
                </p:cNvCxnSpPr>
                <p:nvPr/>
              </p:nvCxnSpPr>
              <p:spPr>
                <a:xfrm rot="5400000">
                  <a:off x="2839146" y="309463"/>
                  <a:ext cx="3824" cy="3933547"/>
                </a:xfrm>
                <a:prstGeom prst="bentConnector3">
                  <a:avLst>
                    <a:gd name="adj1" fmla="val 7604289"/>
                  </a:avLst>
                </a:prstGeom>
                <a:ln w="12700">
                  <a:solidFill>
                    <a:srgbClr val="7030A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C79C4EF-2670-244A-9FA9-611C0E8A5D59}"/>
                    </a:ext>
                  </a:extLst>
                </p:cNvPr>
                <p:cNvSpPr txBox="1"/>
                <p:nvPr/>
              </p:nvSpPr>
              <p:spPr>
                <a:xfrm>
                  <a:off x="1935465" y="2559314"/>
                  <a:ext cx="181118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N" sz="1600" dirty="0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Service</a:t>
                  </a:r>
                  <a:r>
                    <a:rPr lang="zh-CN" altLang="en-US" sz="1600" dirty="0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Later</a:t>
                  </a:r>
                  <a:endParaRPr lang="en-CN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8100DA6-086D-2646-8DED-26F106CB850A}"/>
                  </a:ext>
                </a:extLst>
              </p:cNvPr>
              <p:cNvSpPr/>
              <p:nvPr/>
            </p:nvSpPr>
            <p:spPr>
              <a:xfrm>
                <a:off x="6398740" y="1023943"/>
                <a:ext cx="5144509" cy="2203081"/>
              </a:xfrm>
              <a:prstGeom prst="roundRect">
                <a:avLst>
                  <a:gd name="adj" fmla="val 6191"/>
                </a:avLst>
              </a:prstGeom>
              <a:noFill/>
              <a:ln w="12700">
                <a:solidFill>
                  <a:schemeClr val="accent6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CN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First, Pay Later:</a:t>
                </a:r>
                <a:r>
                  <a:rPr lang="en-US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u="sng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Accounts Receivable</a:t>
                </a:r>
                <a:endParaRPr lang="en-CN" b="1" i="1" u="sng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1578658-3D7F-3443-A654-C40864F59A29}"/>
                  </a:ext>
                </a:extLst>
              </p:cNvPr>
              <p:cNvGrpSpPr/>
              <p:nvPr/>
            </p:nvGrpSpPr>
            <p:grpSpPr>
              <a:xfrm>
                <a:off x="6398740" y="1552196"/>
                <a:ext cx="5144509" cy="1644050"/>
                <a:chOff x="6398740" y="1552196"/>
                <a:chExt cx="5144509" cy="164405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4AC1D69-60FF-264E-88CE-2DEF5892A6AF}"/>
                    </a:ext>
                  </a:extLst>
                </p:cNvPr>
                <p:cNvSpPr/>
                <p:nvPr/>
              </p:nvSpPr>
              <p:spPr>
                <a:xfrm>
                  <a:off x="6398740" y="2168753"/>
                  <a:ext cx="1210962" cy="4077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Buyer</a:t>
                  </a:r>
                </a:p>
              </p:txBody>
            </p:sp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C10DFFEA-D023-9D4B-BF6A-B0DF6593D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9347" y="1619005"/>
                  <a:ext cx="549748" cy="549748"/>
                </a:xfrm>
                <a:prstGeom prst="rect">
                  <a:avLst/>
                </a:prstGeom>
              </p:spPr>
            </p:pic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9A194D3-5330-EF4D-B121-724E17225F23}"/>
                    </a:ext>
                  </a:extLst>
                </p:cNvPr>
                <p:cNvSpPr/>
                <p:nvPr/>
              </p:nvSpPr>
              <p:spPr>
                <a:xfrm>
                  <a:off x="7281420" y="1552196"/>
                  <a:ext cx="1417025" cy="3416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Willingness</a:t>
                  </a:r>
                  <a:endParaRPr lang="en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114FB6B-A926-EF46-856E-B50AD2683B59}"/>
                    </a:ext>
                  </a:extLst>
                </p:cNvPr>
                <p:cNvCxnSpPr>
                  <a:cxnSpLocks/>
                  <a:stCxn id="40" idx="3"/>
                  <a:endCxn id="52" idx="1"/>
                </p:cNvCxnSpPr>
                <p:nvPr/>
              </p:nvCxnSpPr>
              <p:spPr>
                <a:xfrm>
                  <a:off x="7279095" y="1893879"/>
                  <a:ext cx="1417025" cy="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C0602FBE-2D3B-C246-8E44-C7E60E94C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62894" y="1619005"/>
                  <a:ext cx="549748" cy="549748"/>
                </a:xfrm>
                <a:prstGeom prst="rect">
                  <a:avLst/>
                </a:prstGeom>
              </p:spPr>
            </p:pic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8F0316A-FBA5-CA48-A880-24B6A4ECB44C}"/>
                    </a:ext>
                  </a:extLst>
                </p:cNvPr>
                <p:cNvCxnSpPr>
                  <a:cxnSpLocks/>
                  <a:stCxn id="45" idx="1"/>
                  <a:endCxn id="52" idx="3"/>
                </p:cNvCxnSpPr>
                <p:nvPr/>
              </p:nvCxnSpPr>
              <p:spPr>
                <a:xfrm flipH="1">
                  <a:off x="9245868" y="1893879"/>
                  <a:ext cx="1417026" cy="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BEDB356-BDF7-CD4B-BBB0-2C07C977975C}"/>
                    </a:ext>
                  </a:extLst>
                </p:cNvPr>
                <p:cNvSpPr/>
                <p:nvPr/>
              </p:nvSpPr>
              <p:spPr>
                <a:xfrm>
                  <a:off x="10332287" y="2164929"/>
                  <a:ext cx="1210962" cy="4077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Seller</a:t>
                  </a:r>
                </a:p>
              </p:txBody>
            </p:sp>
            <p:cxnSp>
              <p:nvCxnSpPr>
                <p:cNvPr id="49" name="Elbow Connector 48">
                  <a:extLst>
                    <a:ext uri="{FF2B5EF4-FFF2-40B4-BE49-F238E27FC236}">
                      <a16:creationId xmlns:a16="http://schemas.microsoft.com/office/drawing/2014/main" id="{E7AB51FA-0FD6-8242-BDE1-7921F3399614}"/>
                    </a:ext>
                  </a:extLst>
                </p:cNvPr>
                <p:cNvCxnSpPr>
                  <a:stCxn id="48" idx="2"/>
                  <a:endCxn id="39" idx="2"/>
                </p:cNvCxnSpPr>
                <p:nvPr/>
              </p:nvCxnSpPr>
              <p:spPr>
                <a:xfrm rot="5400000">
                  <a:off x="8969083" y="607841"/>
                  <a:ext cx="3824" cy="3933547"/>
                </a:xfrm>
                <a:prstGeom prst="bentConnector3">
                  <a:avLst>
                    <a:gd name="adj1" fmla="val 7604289"/>
                  </a:avLst>
                </a:prstGeom>
                <a:ln w="12700">
                  <a:solidFill>
                    <a:srgbClr val="7030A0"/>
                  </a:solidFill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942490A-7747-3A4E-B320-BFE93E28D223}"/>
                    </a:ext>
                  </a:extLst>
                </p:cNvPr>
                <p:cNvSpPr txBox="1"/>
                <p:nvPr/>
              </p:nvSpPr>
              <p:spPr>
                <a:xfrm>
                  <a:off x="8365513" y="2857692"/>
                  <a:ext cx="12109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N" sz="1600" dirty="0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Cash</a:t>
                  </a:r>
                  <a:r>
                    <a:rPr lang="zh-CN" altLang="en-US" sz="1600" dirty="0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solidFill>
                        <a:srgbClr val="7030A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Later</a:t>
                  </a:r>
                  <a:endParaRPr lang="en-CN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3F6D9C65-B71F-394B-AA9A-8F6CA51D77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6120" y="1619005"/>
                  <a:ext cx="549748" cy="549748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7EF8020-D811-DA42-9E4F-80EC9B98CEB2}"/>
                    </a:ext>
                  </a:extLst>
                </p:cNvPr>
                <p:cNvSpPr txBox="1"/>
                <p:nvPr/>
              </p:nvSpPr>
              <p:spPr>
                <a:xfrm>
                  <a:off x="9191302" y="1555325"/>
                  <a:ext cx="1515193" cy="33855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CN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Service</a:t>
                  </a:r>
                  <a:r>
                    <a:rPr lang="zh-CN" altLang="en-US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</a:t>
                  </a:r>
                  <a:endParaRPr lang="en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25B6D76-C7BE-6341-98CE-FD24FDECCABA}"/>
                    </a:ext>
                  </a:extLst>
                </p:cNvPr>
                <p:cNvSpPr/>
                <p:nvPr/>
              </p:nvSpPr>
              <p:spPr>
                <a:xfrm>
                  <a:off x="7959360" y="2161309"/>
                  <a:ext cx="2023269" cy="34599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Try Service</a:t>
                  </a:r>
                  <a:endParaRPr lang="en-CN" sz="1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2C33954C-F873-DD4C-8F1E-E778536B84C9}"/>
                </a:ext>
              </a:extLst>
            </p:cNvPr>
            <p:cNvSpPr/>
            <p:nvPr/>
          </p:nvSpPr>
          <p:spPr>
            <a:xfrm>
              <a:off x="1624180" y="5461083"/>
              <a:ext cx="8943633" cy="1139757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Have you ever experienced a seller RUNNING out of business after charging a card? </a:t>
              </a:r>
            </a:p>
            <a:p>
              <a:pPr algn="ctr">
                <a:lnSpc>
                  <a:spcPct val="120000"/>
                </a:lnSpc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Gym, Barbershop, Coffee Shop </a:t>
              </a:r>
              <a:r>
                <a:rPr lang="en-US" altLang="zh-C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algn="ctr">
                <a:lnSpc>
                  <a:spcPct val="120000"/>
                </a:lnSpc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 had happened in the 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Coffee Shop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 STL</a:t>
              </a: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!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100 students, nearly 10,000 RMB, 1 Year!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3F6CCF6-13DB-6C41-8923-3DBED36CF639}"/>
                </a:ext>
              </a:extLst>
            </p:cNvPr>
            <p:cNvGrpSpPr/>
            <p:nvPr/>
          </p:nvGrpSpPr>
          <p:grpSpPr>
            <a:xfrm>
              <a:off x="648750" y="3378713"/>
              <a:ext cx="10894498" cy="1873239"/>
              <a:chOff x="648751" y="3365756"/>
              <a:chExt cx="10894498" cy="1873239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F183FE5-E33E-6644-86F1-749A86F098D5}"/>
                  </a:ext>
                </a:extLst>
              </p:cNvPr>
              <p:cNvGrpSpPr/>
              <p:nvPr/>
            </p:nvGrpSpPr>
            <p:grpSpPr>
              <a:xfrm>
                <a:off x="648751" y="3423957"/>
                <a:ext cx="10894498" cy="1815038"/>
                <a:chOff x="638311" y="3365175"/>
                <a:chExt cx="10894498" cy="1815038"/>
              </a:xfrm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8BA6A2C0-6C4B-9740-B04D-3646E2D6E12C}"/>
                    </a:ext>
                  </a:extLst>
                </p:cNvPr>
                <p:cNvSpPr/>
                <p:nvPr/>
              </p:nvSpPr>
              <p:spPr>
                <a:xfrm>
                  <a:off x="638311" y="3911099"/>
                  <a:ext cx="10894497" cy="564998"/>
                </a:xfrm>
                <a:prstGeom prst="round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solidFill>
                    <a:schemeClr val="accent6"/>
                  </a:solidFill>
                  <a:prstDash val="dashDot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Based on the </a:t>
                  </a:r>
                  <a:r>
                    <a:rPr lang="en-US" b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TRUST</a:t>
                  </a:r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between the Buyer and Seller</a:t>
                  </a: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r>
                    <a:rPr lang="zh-CN" alt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It’s NOT sturdy!</a:t>
                  </a:r>
                  <a:endParaRPr lang="en-CN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E9CF5D4-64C8-D542-AE59-A56CCEADD0B1}"/>
                    </a:ext>
                  </a:extLst>
                </p:cNvPr>
                <p:cNvGrpSpPr/>
                <p:nvPr/>
              </p:nvGrpSpPr>
              <p:grpSpPr>
                <a:xfrm>
                  <a:off x="648750" y="3365175"/>
                  <a:ext cx="10884058" cy="407773"/>
                  <a:chOff x="648750" y="3430710"/>
                  <a:chExt cx="10884058" cy="407773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7E95D090-16EE-D34D-8DF6-3098F0C5E548}"/>
                      </a:ext>
                    </a:extLst>
                  </p:cNvPr>
                  <p:cNvSpPr/>
                  <p:nvPr/>
                </p:nvSpPr>
                <p:spPr>
                  <a:xfrm>
                    <a:off x="648750" y="3430710"/>
                    <a:ext cx="5144509" cy="4077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N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Seller</a:t>
                    </a:r>
                    <a:r>
                      <a:rPr lang="zh-CN" altLang="en-US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Promise:</a:t>
                    </a:r>
                    <a:r>
                      <a:rPr lang="zh-CN" altLang="en-US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Feel free to recharge, I won't run away! </a:t>
                    </a:r>
                    <a:endParaRPr lang="en-CN" sz="1600" b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5D9FE118-F0CC-CD48-AB28-2934B6FF32B6}"/>
                      </a:ext>
                    </a:extLst>
                  </p:cNvPr>
                  <p:cNvSpPr/>
                  <p:nvPr/>
                </p:nvSpPr>
                <p:spPr>
                  <a:xfrm>
                    <a:off x="6388299" y="3430710"/>
                    <a:ext cx="5144509" cy="4077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N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Buyer</a:t>
                    </a:r>
                    <a:r>
                      <a:rPr lang="zh-CN" altLang="en-US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Promise:</a:t>
                    </a:r>
                    <a:r>
                      <a:rPr lang="zh-CN" altLang="en-US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Try a few more times, I won't run away!</a:t>
                    </a:r>
                    <a:endParaRPr lang="en-CN" sz="1600" b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E04A3E3F-05B4-5540-949E-AF78574556C2}"/>
                    </a:ext>
                  </a:extLst>
                </p:cNvPr>
                <p:cNvGrpSpPr/>
                <p:nvPr/>
              </p:nvGrpSpPr>
              <p:grpSpPr>
                <a:xfrm>
                  <a:off x="648750" y="4615215"/>
                  <a:ext cx="10884059" cy="564998"/>
                  <a:chOff x="648750" y="4673997"/>
                  <a:chExt cx="10884059" cy="564998"/>
                </a:xfrm>
              </p:grpSpPr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10D24392-F5CC-2144-BBDD-C895A425616E}"/>
                      </a:ext>
                    </a:extLst>
                  </p:cNvPr>
                  <p:cNvSpPr/>
                  <p:nvPr/>
                </p:nvSpPr>
                <p:spPr>
                  <a:xfrm>
                    <a:off x="648750" y="4673997"/>
                    <a:ext cx="5144509" cy="5649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N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Seller</a:t>
                    </a:r>
                    <a:r>
                      <a:rPr lang="zh-CN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True Thought:</a:t>
                    </a:r>
                  </a:p>
                  <a:p>
                    <a:pPr algn="ctr"/>
                    <a:r>
                      <a:rPr lang="en-US" altLang="zh-CN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Feel free to recharge, I'll run if I can't serve you!</a:t>
                    </a:r>
                    <a:endParaRPr lang="en-CN" sz="16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CBAA97A7-D523-B643-ACCB-B530EC70CA34}"/>
                      </a:ext>
                    </a:extLst>
                  </p:cNvPr>
                  <p:cNvSpPr/>
                  <p:nvPr/>
                </p:nvSpPr>
                <p:spPr>
                  <a:xfrm>
                    <a:off x="6388300" y="4673997"/>
                    <a:ext cx="5144509" cy="5649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N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Buyer</a:t>
                    </a:r>
                    <a:r>
                      <a:rPr lang="zh-CN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True Thought:</a:t>
                    </a:r>
                  </a:p>
                  <a:p>
                    <a:pPr algn="ctr"/>
                    <a:r>
                      <a:rPr lang="en-US" altLang="zh-CN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Try a few more times, I</a:t>
                    </a:r>
                    <a:r>
                      <a:rPr lang="zh-CN" altLang="en-US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will run and spend nothing.</a:t>
                    </a:r>
                    <a:endParaRPr lang="en-CN" sz="16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14B88F5F-E24C-3246-8E5A-712568C32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840014" y="4695290"/>
                <a:ext cx="522411" cy="522411"/>
              </a:xfrm>
              <a:prstGeom prst="rect">
                <a:avLst/>
              </a:prstGeom>
            </p:spPr>
          </p:pic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7473A802-A919-1841-B924-6D248B229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834039" y="3365756"/>
                <a:ext cx="523919" cy="523919"/>
              </a:xfrm>
              <a:prstGeom prst="rect">
                <a:avLst/>
              </a:prstGeom>
            </p:spPr>
          </p:pic>
        </p:grp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67054C7F-9973-2C42-9F0F-E8E23206F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736812" y="5627743"/>
              <a:ext cx="806435" cy="80643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5E736-19FD-0C4E-B8A2-B34A0F7B8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489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45">
            <a:extLst>
              <a:ext uri="{FF2B5EF4-FFF2-40B4-BE49-F238E27FC236}">
                <a16:creationId xmlns:a16="http://schemas.microsoft.com/office/drawing/2014/main" id="{7038C88E-AFB3-056E-4D70-1F8CBE837282}"/>
              </a:ext>
            </a:extLst>
          </p:cNvPr>
          <p:cNvSpPr/>
          <p:nvPr/>
        </p:nvSpPr>
        <p:spPr>
          <a:xfrm>
            <a:off x="8675195" y="3544570"/>
            <a:ext cx="2992120" cy="2988310"/>
          </a:xfrm>
          <a:prstGeom prst="roundRect">
            <a:avLst>
              <a:gd name="adj" fmla="val 2543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Rectangle: Rounded Corners 45">
            <a:extLst>
              <a:ext uri="{FF2B5EF4-FFF2-40B4-BE49-F238E27FC236}">
                <a16:creationId xmlns:a16="http://schemas.microsoft.com/office/drawing/2014/main" id="{16F16E42-2A03-F744-7B93-CCEB1FFB5AE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70731" y="3572209"/>
            <a:ext cx="4692015" cy="2980690"/>
          </a:xfrm>
          <a:prstGeom prst="roundRect">
            <a:avLst>
              <a:gd name="adj" fmla="val 2543"/>
            </a:avLst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Rectangle: Rounded Corners 45"/>
          <p:cNvSpPr/>
          <p:nvPr>
            <p:custDataLst>
              <p:tags r:id="rId2"/>
            </p:custDataLst>
          </p:nvPr>
        </p:nvSpPr>
        <p:spPr>
          <a:xfrm>
            <a:off x="7326630" y="1068070"/>
            <a:ext cx="4331970" cy="2364105"/>
          </a:xfrm>
          <a:prstGeom prst="roundRect">
            <a:avLst>
              <a:gd name="adj" fmla="val 2543"/>
            </a:avLst>
          </a:prstGeom>
          <a:blipFill rotWithShape="1"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Rectangle: Rounded Corners 45"/>
          <p:cNvSpPr/>
          <p:nvPr>
            <p:custDataLst>
              <p:tags r:id="rId3"/>
            </p:custDataLst>
          </p:nvPr>
        </p:nvSpPr>
        <p:spPr>
          <a:xfrm>
            <a:off x="7326630" y="1068070"/>
            <a:ext cx="4330065" cy="2371090"/>
          </a:xfrm>
          <a:prstGeom prst="roundRect">
            <a:avLst>
              <a:gd name="adj" fmla="val 2543"/>
            </a:avLst>
          </a:prstGeom>
          <a:solidFill>
            <a:srgbClr val="01000E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8" name="Rectangle: Rounded Corners 45"/>
          <p:cNvSpPr/>
          <p:nvPr>
            <p:custDataLst>
              <p:tags r:id="rId4"/>
            </p:custDataLst>
          </p:nvPr>
        </p:nvSpPr>
        <p:spPr>
          <a:xfrm>
            <a:off x="468630" y="1068070"/>
            <a:ext cx="3310890" cy="1685925"/>
          </a:xfrm>
          <a:prstGeom prst="roundRect">
            <a:avLst>
              <a:gd name="adj" fmla="val 2543"/>
            </a:avLst>
          </a:prstGeom>
          <a:blipFill rotWithShape="1"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1" name="Rectangle: Rounded Corners 45"/>
          <p:cNvSpPr/>
          <p:nvPr>
            <p:custDataLst>
              <p:tags r:id="rId5"/>
            </p:custDataLst>
          </p:nvPr>
        </p:nvSpPr>
        <p:spPr>
          <a:xfrm>
            <a:off x="466090" y="1068070"/>
            <a:ext cx="3310890" cy="1685925"/>
          </a:xfrm>
          <a:prstGeom prst="roundRect">
            <a:avLst>
              <a:gd name="adj" fmla="val 2543"/>
            </a:avLst>
          </a:prstGeom>
          <a:solidFill>
            <a:srgbClr val="01000E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Rectangle: Rounded Corners 45"/>
          <p:cNvSpPr/>
          <p:nvPr>
            <p:custDataLst>
              <p:tags r:id="rId6"/>
            </p:custDataLst>
          </p:nvPr>
        </p:nvSpPr>
        <p:spPr>
          <a:xfrm>
            <a:off x="431800" y="2860040"/>
            <a:ext cx="3347720" cy="3665220"/>
          </a:xfrm>
          <a:prstGeom prst="roundRect">
            <a:avLst>
              <a:gd name="adj" fmla="val 2543"/>
            </a:avLst>
          </a:prstGeom>
          <a:gradFill flip="none" rotWithShape="1">
            <a:gsLst>
              <a:gs pos="4900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TextBox 63"/>
          <p:cNvSpPr txBox="1"/>
          <p:nvPr>
            <p:custDataLst>
              <p:tags r:id="rId7"/>
            </p:custDataLst>
          </p:nvPr>
        </p:nvSpPr>
        <p:spPr>
          <a:xfrm>
            <a:off x="466090" y="3163127"/>
            <a:ext cx="331089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both the Pay-After-Use and Pay-Before-Use contracts, we maintain credit scores (Credit Score) for both buyers and sellers.</a:t>
            </a:r>
          </a:p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Buyers: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ensure their balance exceeds the pending debt (</a:t>
            </a:r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pendingDebt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by the repayment due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 payments or defaults will result in credit score deductions.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Sellers: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Receiving negative ratings will lead to credit score reductions.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45"/>
          <p:cNvSpPr/>
          <p:nvPr/>
        </p:nvSpPr>
        <p:spPr>
          <a:xfrm>
            <a:off x="3876675" y="1068070"/>
            <a:ext cx="3350260" cy="2360930"/>
          </a:xfrm>
          <a:prstGeom prst="roundRect">
            <a:avLst>
              <a:gd name="adj" fmla="val 2543"/>
            </a:avLst>
          </a:prstGeom>
          <a:gradFill flip="none" rotWithShape="1">
            <a:gsLst>
              <a:gs pos="49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TextBox 63"/>
          <p:cNvSpPr txBox="1"/>
          <p:nvPr/>
        </p:nvSpPr>
        <p:spPr>
          <a:xfrm>
            <a:off x="3958176" y="1173520"/>
            <a:ext cx="3166778" cy="206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Low Credit Score Consequences: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Service Suspension</a:t>
            </a:r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 user/merchant's account privileges will be temporarily frozen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Platform Intervention</a:t>
            </a:r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Automatic Arbitration</a:t>
            </a:r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May involve third-party arbitrators for dispute resolution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45"/>
          <p:cNvSpPr/>
          <p:nvPr>
            <p:custDataLst>
              <p:tags r:id="rId8"/>
            </p:custDataLst>
          </p:nvPr>
        </p:nvSpPr>
        <p:spPr>
          <a:xfrm>
            <a:off x="3876675" y="3544570"/>
            <a:ext cx="4692015" cy="2980690"/>
          </a:xfrm>
          <a:prstGeom prst="roundRect">
            <a:avLst>
              <a:gd name="adj" fmla="val 2543"/>
            </a:avLst>
          </a:prstGeom>
          <a:solidFill>
            <a:schemeClr val="accent2">
              <a:lumMod val="20000"/>
              <a:lumOff val="8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Rectangle: Rounded Corners 45"/>
          <p:cNvSpPr/>
          <p:nvPr/>
        </p:nvSpPr>
        <p:spPr>
          <a:xfrm>
            <a:off x="8665845" y="3544570"/>
            <a:ext cx="2992120" cy="2988310"/>
          </a:xfrm>
          <a:prstGeom prst="roundRect">
            <a:avLst>
              <a:gd name="adj" fmla="val 2543"/>
            </a:avLst>
          </a:prstGeom>
          <a:solidFill>
            <a:srgbClr val="C5D7F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51" name="TextBox 63"/>
          <p:cNvSpPr txBox="1"/>
          <p:nvPr>
            <p:custDataLst>
              <p:tags r:id="rId9"/>
            </p:custDataLst>
          </p:nvPr>
        </p:nvSpPr>
        <p:spPr>
          <a:xfrm>
            <a:off x="4065905" y="4144084"/>
            <a:ext cx="4059555" cy="195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Buyer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       When voluntarily terminating a contract, users shall incur penalties if stipulated in the contract terms. The system will automatically invoke the Manager Contract, which will execute penalty mechanisms according to predefined rules.</a:t>
            </a:r>
            <a:endParaRPr lang="zh-CN" altLang="en-US" sz="1400" dirty="0">
              <a:solidFill>
                <a:schemeClr val="accent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3" name="TextBox 63"/>
          <p:cNvSpPr txBox="1"/>
          <p:nvPr>
            <p:custDataLst>
              <p:tags r:id="rId10"/>
            </p:custDataLst>
          </p:nvPr>
        </p:nvSpPr>
        <p:spPr>
          <a:xfrm>
            <a:off x="8739265" y="3534410"/>
            <a:ext cx="2660015" cy="23895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Seller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If a seller abandons operations ("runs away") or receives complaints exceeding 60%, the system will immediately invoke the Manager Contract, which will execute penalty mechanisms according to predefined rules.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709897" y="1980543"/>
            <a:ext cx="316677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Credit Score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5037" name="Google Shape;5037;p75"/>
          <p:cNvGrpSpPr/>
          <p:nvPr/>
        </p:nvGrpSpPr>
        <p:grpSpPr>
          <a:xfrm>
            <a:off x="7242810" y="6156960"/>
            <a:ext cx="3658870" cy="316230"/>
            <a:chOff x="3465975" y="2270258"/>
            <a:chExt cx="1986364" cy="171947"/>
          </a:xfrm>
        </p:grpSpPr>
        <p:sp>
          <p:nvSpPr>
            <p:cNvPr id="5038" name="Google Shape;5038;p75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FFC000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039" name="Google Shape;5039;p75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FFC000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040" name="Google Shape;5040;p75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041" name="Google Shape;5041;p75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042" name="Google Shape;5042;p75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043" name="Google Shape;5043;p75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FFC000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24" name="Google Shape;5044;p75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  <p:sp>
          <p:nvSpPr>
            <p:cNvPr id="5045" name="Google Shape;5045;p75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endParaRPr>
            </a:p>
          </p:txBody>
        </p:sp>
      </p:grpSp>
      <p:sp>
        <p:nvSpPr>
          <p:cNvPr id="54" name="文本框 53"/>
          <p:cNvSpPr txBox="1"/>
          <p:nvPr>
            <p:custDataLst>
              <p:tags r:id="rId12"/>
            </p:custDataLst>
          </p:nvPr>
        </p:nvSpPr>
        <p:spPr>
          <a:xfrm>
            <a:off x="6650436" y="1294428"/>
            <a:ext cx="372787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Termination Mechanism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FC05C5-3E22-4F14-6C7B-17A58E97B92D}"/>
              </a:ext>
            </a:extLst>
          </p:cNvPr>
          <p:cNvSpPr/>
          <p:nvPr/>
        </p:nvSpPr>
        <p:spPr>
          <a:xfrm>
            <a:off x="6365978" y="3665518"/>
            <a:ext cx="2038735" cy="957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Contract Termination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Voluntary termination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 expiration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8FEDAA-7193-ADE5-210B-8D535B966D64}"/>
              </a:ext>
            </a:extLst>
          </p:cNvPr>
          <p:cNvSpPr/>
          <p:nvPr/>
        </p:nvSpPr>
        <p:spPr>
          <a:xfrm>
            <a:off x="9788438" y="5538754"/>
            <a:ext cx="1786392" cy="957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Merchant Violations</a:t>
            </a:r>
            <a:endParaRPr lang="en-US" altLang="zh-C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 rate ≥60%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abandonment ("Runaway")</a:t>
            </a:r>
          </a:p>
        </p:txBody>
      </p:sp>
      <p:grpSp>
        <p:nvGrpSpPr>
          <p:cNvPr id="15" name="Google Shape;6421;p78">
            <a:extLst>
              <a:ext uri="{FF2B5EF4-FFF2-40B4-BE49-F238E27FC236}">
                <a16:creationId xmlns:a16="http://schemas.microsoft.com/office/drawing/2014/main" id="{F1B1EA8B-7E84-CE84-0B42-1936F3B358E6}"/>
              </a:ext>
            </a:extLst>
          </p:cNvPr>
          <p:cNvGrpSpPr/>
          <p:nvPr/>
        </p:nvGrpSpPr>
        <p:grpSpPr>
          <a:xfrm>
            <a:off x="5330998" y="4225878"/>
            <a:ext cx="466772" cy="466772"/>
            <a:chOff x="3497300" y="3227275"/>
            <a:chExt cx="296175" cy="296175"/>
          </a:xfrm>
          <a:solidFill>
            <a:schemeClr val="accent2"/>
          </a:solidFill>
        </p:grpSpPr>
        <p:sp>
          <p:nvSpPr>
            <p:cNvPr id="16" name="Google Shape;6422;p78">
              <a:extLst>
                <a:ext uri="{FF2B5EF4-FFF2-40B4-BE49-F238E27FC236}">
                  <a16:creationId xmlns:a16="http://schemas.microsoft.com/office/drawing/2014/main" id="{CAFFBCD1-83EE-A1AA-CF7F-F1B7F7C37B65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Google Shape;6423;p78">
              <a:extLst>
                <a:ext uri="{FF2B5EF4-FFF2-40B4-BE49-F238E27FC236}">
                  <a16:creationId xmlns:a16="http://schemas.microsoft.com/office/drawing/2014/main" id="{D30A5C86-119D-56BA-D350-E6F5B3DB1185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Google Shape;6424;p78">
              <a:extLst>
                <a:ext uri="{FF2B5EF4-FFF2-40B4-BE49-F238E27FC236}">
                  <a16:creationId xmlns:a16="http://schemas.microsoft.com/office/drawing/2014/main" id="{041071B7-8FC5-7D64-4BDD-A337CE43DE01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Google Shape;6425;p78">
              <a:extLst>
                <a:ext uri="{FF2B5EF4-FFF2-40B4-BE49-F238E27FC236}">
                  <a16:creationId xmlns:a16="http://schemas.microsoft.com/office/drawing/2014/main" id="{B11C0A7F-7927-159C-0054-AFCE1EE4467F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Google Shape;6426;p78">
              <a:extLst>
                <a:ext uri="{FF2B5EF4-FFF2-40B4-BE49-F238E27FC236}">
                  <a16:creationId xmlns:a16="http://schemas.microsoft.com/office/drawing/2014/main" id="{5A856932-C02D-F975-6717-4A26C9EC555D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Google Shape;6427;p78">
              <a:extLst>
                <a:ext uri="{FF2B5EF4-FFF2-40B4-BE49-F238E27FC236}">
                  <a16:creationId xmlns:a16="http://schemas.microsoft.com/office/drawing/2014/main" id="{D16BA9D2-0F41-FEE4-9670-082C05429148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Google Shape;6428;p78">
              <a:extLst>
                <a:ext uri="{FF2B5EF4-FFF2-40B4-BE49-F238E27FC236}">
                  <a16:creationId xmlns:a16="http://schemas.microsoft.com/office/drawing/2014/main" id="{363D2BE1-7D66-5351-2B26-AAB3290C0593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Google Shape;6429;p78">
              <a:extLst>
                <a:ext uri="{FF2B5EF4-FFF2-40B4-BE49-F238E27FC236}">
                  <a16:creationId xmlns:a16="http://schemas.microsoft.com/office/drawing/2014/main" id="{65AA548A-B784-8DFF-2629-9C492731FCC2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Google Shape;6196;p78">
            <a:extLst>
              <a:ext uri="{FF2B5EF4-FFF2-40B4-BE49-F238E27FC236}">
                <a16:creationId xmlns:a16="http://schemas.microsoft.com/office/drawing/2014/main" id="{1D280580-418A-B422-C249-52434BBE2608}"/>
              </a:ext>
            </a:extLst>
          </p:cNvPr>
          <p:cNvSpPr/>
          <p:nvPr/>
        </p:nvSpPr>
        <p:spPr>
          <a:xfrm>
            <a:off x="10704786" y="3654364"/>
            <a:ext cx="488447" cy="48972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4A85BCA3-D5D1-9D4B-AD4B-A016BABF6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471" y="249494"/>
            <a:ext cx="10401544" cy="47561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Ⅲ</a:t>
            </a:r>
            <a:r>
              <a:rPr lang="en-US" dirty="0"/>
              <a:t>. </a:t>
            </a:r>
            <a:r>
              <a:rPr lang="en-GB" altLang="zh-CN" dirty="0">
                <a:solidFill>
                  <a:srgbClr val="1F2328"/>
                </a:solidFill>
                <a:ea typeface="-apple-system"/>
                <a:sym typeface="+mn-ea"/>
              </a:rPr>
              <a:t>Underlying Technical Logic</a:t>
            </a:r>
            <a:r>
              <a:rPr lang="en-US" altLang="zh-CN" dirty="0">
                <a:solidFill>
                  <a:srgbClr val="1F2328"/>
                </a:solidFill>
                <a:ea typeface="-apple-system"/>
                <a:sym typeface="+mn-ea"/>
              </a:rPr>
              <a:t>: Credit Score &amp; </a:t>
            </a:r>
            <a:r>
              <a:rPr lang="en-GB" altLang="zh-CN" dirty="0"/>
              <a:t>Termination Mechanism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C50AF-D765-7DF7-1395-EA8EE960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Top Corners Rounded 59">
            <a:extLst>
              <a:ext uri="{FF2B5EF4-FFF2-40B4-BE49-F238E27FC236}">
                <a16:creationId xmlns:a16="http://schemas.microsoft.com/office/drawing/2014/main" id="{ED73BF05-0A33-6548-0EDA-105906E67414}"/>
              </a:ext>
            </a:extLst>
          </p:cNvPr>
          <p:cNvSpPr/>
          <p:nvPr/>
        </p:nvSpPr>
        <p:spPr>
          <a:xfrm rot="16200000">
            <a:off x="6891342" y="1534468"/>
            <a:ext cx="2864365" cy="7782693"/>
          </a:xfrm>
          <a:prstGeom prst="round2SameRect">
            <a:avLst>
              <a:gd name="adj1" fmla="val 2126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8" name="Rectangle: Top Corners Rounded 59">
            <a:extLst>
              <a:ext uri="{FF2B5EF4-FFF2-40B4-BE49-F238E27FC236}">
                <a16:creationId xmlns:a16="http://schemas.microsoft.com/office/drawing/2014/main" id="{CD1FC7FA-B0E2-6F49-4E0C-9E16B6C9DCDC}"/>
              </a:ext>
            </a:extLst>
          </p:cNvPr>
          <p:cNvSpPr/>
          <p:nvPr/>
        </p:nvSpPr>
        <p:spPr>
          <a:xfrm rot="16200000">
            <a:off x="-1217183" y="1172512"/>
            <a:ext cx="6858001" cy="4512975"/>
          </a:xfrm>
          <a:prstGeom prst="round2SameRect">
            <a:avLst>
              <a:gd name="adj1" fmla="val 2126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37778-78C5-0B85-A225-AE695E067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856" y="181320"/>
            <a:ext cx="8792719" cy="475612"/>
          </a:xfrm>
        </p:spPr>
        <p:txBody>
          <a:bodyPr/>
          <a:lstStyle/>
          <a:p>
            <a:r>
              <a:rPr lang="en-GB" altLang="zh-CN" dirty="0">
                <a:solidFill>
                  <a:schemeClr val="bg1"/>
                </a:solidFill>
                <a:ea typeface="-apple-system"/>
                <a:sym typeface="+mn-ea"/>
              </a:rPr>
              <a:t>Ⅲ. Underlying Technical      </a:t>
            </a:r>
            <a:r>
              <a:rPr lang="en-GB" altLang="zh-CN" dirty="0">
                <a:solidFill>
                  <a:schemeClr val="accent1"/>
                </a:solidFill>
                <a:ea typeface="-apple-system"/>
                <a:sym typeface="+mn-ea"/>
              </a:rPr>
              <a:t>Logic:  </a:t>
            </a:r>
            <a:r>
              <a:rPr lang="zh-CN" altLang="en-US" dirty="0">
                <a:solidFill>
                  <a:schemeClr val="accent1"/>
                </a:solidFill>
                <a:ea typeface="-apple-system"/>
                <a:sym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ea typeface="-apple-system"/>
                <a:sym typeface="+mn-ea"/>
              </a:rPr>
              <a:t>Manager contract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09FD330-167B-1AF1-3513-63E7E41BF961}"/>
              </a:ext>
            </a:extLst>
          </p:cNvPr>
          <p:cNvSpPr/>
          <p:nvPr/>
        </p:nvSpPr>
        <p:spPr>
          <a:xfrm>
            <a:off x="-44671" y="3993633"/>
            <a:ext cx="4512976" cy="28643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F1C111E-C1CE-6D28-8C1D-B012F54A02B0}"/>
              </a:ext>
            </a:extLst>
          </p:cNvPr>
          <p:cNvSpPr/>
          <p:nvPr/>
        </p:nvSpPr>
        <p:spPr>
          <a:xfrm>
            <a:off x="9271535" y="838254"/>
            <a:ext cx="3341529" cy="3048233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2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checkStatus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userIds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sellerIds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对每个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userId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用户信用分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sz="12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creditThreshold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标记为黑名单用户</a:t>
            </a:r>
          </a:p>
          <a:p>
            <a:pPr algn="l"/>
            <a:endParaRPr lang="en-US" altLang="zh-CN" sz="12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对每个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sellerId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商家信用分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sz="12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creditThreshold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标记商家为非活跃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资质已过期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注销商家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资质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天内过期</a:t>
            </a:r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触发资质即将过期提醒事件</a:t>
            </a:r>
          </a:p>
        </p:txBody>
      </p:sp>
      <p:sp>
        <p:nvSpPr>
          <p:cNvPr id="4" name="圆角矩形 5">
            <a:extLst>
              <a:ext uri="{FF2B5EF4-FFF2-40B4-BE49-F238E27FC236}">
                <a16:creationId xmlns:a16="http://schemas.microsoft.com/office/drawing/2014/main" id="{A31D468F-6184-F5E4-A68E-5D555D1B94D9}"/>
              </a:ext>
            </a:extLst>
          </p:cNvPr>
          <p:cNvSpPr/>
          <p:nvPr/>
        </p:nvSpPr>
        <p:spPr>
          <a:xfrm>
            <a:off x="9368575" y="4147380"/>
            <a:ext cx="3147447" cy="271062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4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reportSellerInactive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sellerId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标记商家为非活跃</a:t>
            </a: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触发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商家跑路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事件</a:t>
            </a:r>
          </a:p>
          <a:p>
            <a:pPr algn="l"/>
            <a:endParaRPr lang="en-US" altLang="zh-CN" sz="14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reportComplaint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sellerId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):</a:t>
            </a: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商家投诉数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+1</a:t>
            </a: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投诉数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≥ </a:t>
            </a:r>
            <a:r>
              <a:rPr lang="en-US" altLang="zh-CN" sz="14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maxComplaints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标记商家为非活跃</a:t>
            </a:r>
          </a:p>
          <a:p>
            <a:pPr algn="l"/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触发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商家停用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14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事件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2DEA8E-38DE-3A2C-A0E4-8DE58EA95944}"/>
              </a:ext>
            </a:extLst>
          </p:cNvPr>
          <p:cNvSpPr txBox="1"/>
          <p:nvPr/>
        </p:nvSpPr>
        <p:spPr>
          <a:xfrm>
            <a:off x="324745" y="1124954"/>
            <a:ext cx="399263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Check Mechanism</a:t>
            </a:r>
          </a:p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checkStatus</a:t>
            </a:r>
            <a:r>
              <a: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Scheduled Call)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 if user/merchant credit scores fall below threshold → Execute penalties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 merchant certification expiration → Trigger alerts or deactivation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567E62B-CD02-3907-3BBF-72F477A81238}"/>
              </a:ext>
            </a:extLst>
          </p:cNvPr>
          <p:cNvSpPr txBox="1"/>
          <p:nvPr/>
        </p:nvSpPr>
        <p:spPr>
          <a:xfrm>
            <a:off x="200030" y="4271005"/>
            <a:ext cx="41057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Passive Trigger Mechanism 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(Event-Driven)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Merchant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Abandonment:Mark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merchants as inactive upon predefined triggers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 Excessive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Complaints:Process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complaint thresholds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F46DA30-83ED-C86B-9E70-210F58902D1B}"/>
              </a:ext>
            </a:extLst>
          </p:cNvPr>
          <p:cNvSpPr txBox="1"/>
          <p:nvPr/>
        </p:nvSpPr>
        <p:spPr>
          <a:xfrm>
            <a:off x="4594701" y="1040245"/>
            <a:ext cx="49169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checkStatus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sellerIds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userId in userIds:  </a:t>
            </a: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user.creditScore &lt; CREDIT_THRESHOLD:  </a:t>
            </a: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flag_as_blacklisted(userId)  </a:t>
            </a:r>
          </a:p>
          <a:p>
            <a:pPr lvl="1"/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sellerId in sellerIds:  </a:t>
            </a: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merchant.creditScore &lt; CREDIT_THRESHOLD:  </a:t>
            </a: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mark_as_inactive(sellerId)  </a:t>
            </a: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certification.is_expired():  </a:t>
            </a: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revoke_license(sellerId)  </a:t>
            </a: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certification.expires_in(30 days):  </a:t>
            </a:r>
          </a:p>
          <a:p>
            <a:pPr lvl="1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trigger_alert("Certification Expiring Soon", sellerId) 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A23DBE1-C1EF-2B47-62E0-BE79A9AB48B2}"/>
              </a:ext>
            </a:extLst>
          </p:cNvPr>
          <p:cNvSpPr txBox="1"/>
          <p:nvPr/>
        </p:nvSpPr>
        <p:spPr>
          <a:xfrm>
            <a:off x="4664699" y="4487027"/>
            <a:ext cx="61179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reportSellerInactive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sellerId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lvl="1"/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mark_as_inactive(sellerId)  </a:t>
            </a:r>
          </a:p>
          <a:p>
            <a:pPr lvl="1"/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emit_event("Merchant Abandonment", sellerId)</a:t>
            </a:r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reportComplaint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sellerId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merchant.complaint_count</a:t>
            </a:r>
            <a:r>
              <a:rPr lang="en-GB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+= 1  </a:t>
            </a:r>
          </a:p>
          <a:p>
            <a:pPr lvl="1"/>
            <a:r>
              <a:rPr lang="en-GB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GB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merchant.complaint_count</a:t>
            </a:r>
            <a:r>
              <a:rPr lang="en-GB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&gt;= MAX_COMPLAINTS:  </a:t>
            </a:r>
          </a:p>
          <a:p>
            <a:pPr lvl="1"/>
            <a:r>
              <a:rPr lang="en-GB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mark_as_inactive</a:t>
            </a:r>
            <a:r>
              <a:rPr lang="en-GB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sellerId</a:t>
            </a:r>
            <a:r>
              <a:rPr lang="en-GB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</a:p>
          <a:p>
            <a:pPr lvl="1"/>
            <a:r>
              <a:rPr lang="en-GB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emit_event</a:t>
            </a:r>
            <a:r>
              <a:rPr lang="en-GB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("Merchant Suspension", </a:t>
            </a:r>
            <a:r>
              <a:rPr lang="en-GB" altLang="zh-CN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sellerId</a:t>
            </a:r>
            <a:r>
              <a:rPr lang="en-GB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BCCC6226-D38D-448D-5DD9-BB17BB0D2975}"/>
              </a:ext>
            </a:extLst>
          </p:cNvPr>
          <p:cNvSpPr/>
          <p:nvPr/>
        </p:nvSpPr>
        <p:spPr>
          <a:xfrm>
            <a:off x="4594701" y="851564"/>
            <a:ext cx="6171192" cy="2947438"/>
          </a:xfrm>
          <a:prstGeom prst="roundRect">
            <a:avLst>
              <a:gd name="adj" fmla="val 10270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F735DEC1-9741-A32A-240D-4A83EC92CA15}"/>
              </a:ext>
            </a:extLst>
          </p:cNvPr>
          <p:cNvSpPr/>
          <p:nvPr/>
        </p:nvSpPr>
        <p:spPr>
          <a:xfrm>
            <a:off x="200030" y="192965"/>
            <a:ext cx="249430" cy="47561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56F4F75-E8EB-4503-8156-FD19973406B1}"/>
              </a:ext>
            </a:extLst>
          </p:cNvPr>
          <p:cNvSpPr/>
          <p:nvPr/>
        </p:nvSpPr>
        <p:spPr>
          <a:xfrm>
            <a:off x="4594700" y="4147380"/>
            <a:ext cx="7782693" cy="2710620"/>
          </a:xfrm>
          <a:prstGeom prst="roundRect">
            <a:avLst>
              <a:gd name="adj" fmla="val 10270"/>
            </a:avLst>
          </a:prstGeom>
          <a:noFill/>
          <a:ln w="1905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对角圆角 48">
            <a:extLst>
              <a:ext uri="{FF2B5EF4-FFF2-40B4-BE49-F238E27FC236}">
                <a16:creationId xmlns:a16="http://schemas.microsoft.com/office/drawing/2014/main" id="{E43807B0-8263-DDD6-FCE5-105DCA223F5C}"/>
              </a:ext>
            </a:extLst>
          </p:cNvPr>
          <p:cNvSpPr/>
          <p:nvPr/>
        </p:nvSpPr>
        <p:spPr>
          <a:xfrm>
            <a:off x="8568964" y="639371"/>
            <a:ext cx="1366887" cy="556908"/>
          </a:xfrm>
          <a:prstGeom prst="round2Diag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Chinese pseudocode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: 对角圆角 49">
            <a:extLst>
              <a:ext uri="{FF2B5EF4-FFF2-40B4-BE49-F238E27FC236}">
                <a16:creationId xmlns:a16="http://schemas.microsoft.com/office/drawing/2014/main" id="{C93CE408-D22D-0219-6B7A-0BD0D27D222D}"/>
              </a:ext>
            </a:extLst>
          </p:cNvPr>
          <p:cNvSpPr/>
          <p:nvPr/>
        </p:nvSpPr>
        <p:spPr>
          <a:xfrm>
            <a:off x="8685131" y="3993633"/>
            <a:ext cx="1366887" cy="556908"/>
          </a:xfrm>
          <a:prstGeom prst="round2Diag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Chinese pseudocode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Google Shape;4540;p74">
            <a:extLst>
              <a:ext uri="{FF2B5EF4-FFF2-40B4-BE49-F238E27FC236}">
                <a16:creationId xmlns:a16="http://schemas.microsoft.com/office/drawing/2014/main" id="{905FE575-4FC7-2D64-4E42-58BA457856BF}"/>
              </a:ext>
            </a:extLst>
          </p:cNvPr>
          <p:cNvGrpSpPr/>
          <p:nvPr/>
        </p:nvGrpSpPr>
        <p:grpSpPr>
          <a:xfrm>
            <a:off x="3967792" y="3531827"/>
            <a:ext cx="1001025" cy="911712"/>
            <a:chOff x="4204684" y="2104422"/>
            <a:chExt cx="699822" cy="637382"/>
          </a:xfrm>
        </p:grpSpPr>
        <p:grpSp>
          <p:nvGrpSpPr>
            <p:cNvPr id="55" name="Google Shape;4541;p74">
              <a:extLst>
                <a:ext uri="{FF2B5EF4-FFF2-40B4-BE49-F238E27FC236}">
                  <a16:creationId xmlns:a16="http://schemas.microsoft.com/office/drawing/2014/main" id="{D49B77E3-C472-85BF-610C-5CF60302A7FE}"/>
                </a:ext>
              </a:extLst>
            </p:cNvPr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5025" name="Google Shape;4542;p74">
                <a:extLst>
                  <a:ext uri="{FF2B5EF4-FFF2-40B4-BE49-F238E27FC236}">
                    <a16:creationId xmlns:a16="http://schemas.microsoft.com/office/drawing/2014/main" id="{6F3613DB-23CF-15E5-D417-B5E119994540}"/>
                  </a:ext>
                </a:extLst>
              </p:cNvPr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6" name="Google Shape;4543;p74">
                <a:extLst>
                  <a:ext uri="{FF2B5EF4-FFF2-40B4-BE49-F238E27FC236}">
                    <a16:creationId xmlns:a16="http://schemas.microsoft.com/office/drawing/2014/main" id="{36E7743F-6758-30B7-CC74-212D92BE20B5}"/>
                  </a:ext>
                </a:extLst>
              </p:cNvPr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oogle Shape;4544;p74">
              <a:extLst>
                <a:ext uri="{FF2B5EF4-FFF2-40B4-BE49-F238E27FC236}">
                  <a16:creationId xmlns:a16="http://schemas.microsoft.com/office/drawing/2014/main" id="{13A74346-0330-0B97-65B6-01D3B2D3A174}"/>
                </a:ext>
              </a:extLst>
            </p:cNvPr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63" name="Google Shape;4545;p74">
                <a:extLst>
                  <a:ext uri="{FF2B5EF4-FFF2-40B4-BE49-F238E27FC236}">
                    <a16:creationId xmlns:a16="http://schemas.microsoft.com/office/drawing/2014/main" id="{FC3655A3-517E-60BC-4334-4B0DC73A60C4}"/>
                  </a:ext>
                </a:extLst>
              </p:cNvPr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4" name="Google Shape;4546;p74">
                <a:extLst>
                  <a:ext uri="{FF2B5EF4-FFF2-40B4-BE49-F238E27FC236}">
                    <a16:creationId xmlns:a16="http://schemas.microsoft.com/office/drawing/2014/main" id="{45A80473-3FFE-C4A4-416B-D7C6C89EAE9D}"/>
                  </a:ext>
                </a:extLst>
              </p:cNvPr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oogle Shape;4547;p74">
              <a:extLst>
                <a:ext uri="{FF2B5EF4-FFF2-40B4-BE49-F238E27FC236}">
                  <a16:creationId xmlns:a16="http://schemas.microsoft.com/office/drawing/2014/main" id="{B7C51ABA-D2C4-D21E-850D-F0F8AB1C1D54}"/>
                </a:ext>
              </a:extLst>
            </p:cNvPr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61" name="Google Shape;4548;p74">
                <a:extLst>
                  <a:ext uri="{FF2B5EF4-FFF2-40B4-BE49-F238E27FC236}">
                    <a16:creationId xmlns:a16="http://schemas.microsoft.com/office/drawing/2014/main" id="{55D06B0E-5FAE-CB92-60B4-52D6519E4802}"/>
                  </a:ext>
                </a:extLst>
              </p:cNvPr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Google Shape;4549;p74">
                <a:extLst>
                  <a:ext uri="{FF2B5EF4-FFF2-40B4-BE49-F238E27FC236}">
                    <a16:creationId xmlns:a16="http://schemas.microsoft.com/office/drawing/2014/main" id="{41FDE7FC-4976-579E-8FCE-E96D567D5D08}"/>
                  </a:ext>
                </a:extLst>
              </p:cNvPr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oogle Shape;4550;p74">
              <a:extLst>
                <a:ext uri="{FF2B5EF4-FFF2-40B4-BE49-F238E27FC236}">
                  <a16:creationId xmlns:a16="http://schemas.microsoft.com/office/drawing/2014/main" id="{AEA49DEC-8A5D-ADCA-EE7B-22F71E2CA8A8}"/>
                </a:ext>
              </a:extLst>
            </p:cNvPr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59" name="Google Shape;4551;p74">
                <a:extLst>
                  <a:ext uri="{FF2B5EF4-FFF2-40B4-BE49-F238E27FC236}">
                    <a16:creationId xmlns:a16="http://schemas.microsoft.com/office/drawing/2014/main" id="{812AC51B-DFC2-9A8A-6DB5-CCE6E41E471C}"/>
                  </a:ext>
                </a:extLst>
              </p:cNvPr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Google Shape;4552;p74">
                <a:extLst>
                  <a:ext uri="{FF2B5EF4-FFF2-40B4-BE49-F238E27FC236}">
                    <a16:creationId xmlns:a16="http://schemas.microsoft.com/office/drawing/2014/main" id="{96B188AF-55C6-9F0D-4D11-CCA5B6F52806}"/>
                  </a:ext>
                </a:extLst>
              </p:cNvPr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023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动物&#10;&#10;已生成高可信度的说明">
            <a:extLst>
              <a:ext uri="{FF2B5EF4-FFF2-40B4-BE49-F238E27FC236}">
                <a16:creationId xmlns:a16="http://schemas.microsoft.com/office/drawing/2014/main" id="{4F6CA871-A954-4CE9-BB16-A55FC96BD21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0CE34DE5-D785-4D76-871A-49D567660456}"/>
              </a:ext>
            </a:extLst>
          </p:cNvPr>
          <p:cNvSpPr/>
          <p:nvPr/>
        </p:nvSpPr>
        <p:spPr>
          <a:xfrm>
            <a:off x="-7" y="282883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Conclusion &amp;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ECABB-6411-1742-8CCB-EE9C7CA828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930" b="79707" l="15974" r="83700">
                        <a14:foregroundMark x1="44010" y1="20293" x2="46699" y2="20953"/>
                        <a14:foregroundMark x1="46699" y1="19152" x2="49313" y2="20689"/>
                        <a14:foregroundMark x1="48248" y1="18174" x2="49307" y2="17930"/>
                        <a14:foregroundMark x1="47596" y1="44662" x2="48598" y2="45721"/>
                        <a14:foregroundMark x1="27508" y1="76027" x2="43032" y2="76121"/>
                        <a14:foregroundMark x1="19085" y1="75976" x2="27260" y2="76025"/>
                        <a14:foregroundMark x1="16055" y1="75958" x2="16951" y2="75964"/>
                        <a14:foregroundMark x1="81582" y1="78548" x2="83700" y2="78566"/>
                        <a14:foregroundMark x1="54849" y1="78321" x2="78809" y2="78524"/>
                        <a14:foregroundMark x1="65770" y1="73513" x2="65770" y2="73513"/>
                        <a14:backgroundMark x1="17359" y1="30562" x2="17359" y2="55094"/>
                        <a14:backgroundMark x1="17196" y1="75469" x2="17196" y2="75469"/>
                        <a14:backgroundMark x1="18500" y1="75306" x2="18500" y2="75306"/>
                        <a14:backgroundMark x1="17848" y1="77262" x2="17848" y2="77262"/>
                        <a14:backgroundMark x1="16952" y1="76773" x2="18500" y2="76773"/>
                        <a14:backgroundMark x1="19804" y1="77017" x2="17848" y2="77262"/>
                        <a14:backgroundMark x1="18500" y1="76610" x2="18500" y2="76610"/>
                        <a14:backgroundMark x1="26161" y1="77669" x2="27058" y2="77017"/>
                        <a14:backgroundMark x1="31214" y1="75713" x2="31214" y2="75713"/>
                        <a14:backgroundMark x1="47840" y1="45721" x2="47840" y2="45721"/>
                        <a14:backgroundMark x1="49307" y1="45314" x2="49144" y2="48574"/>
                        <a14:backgroundMark x1="45803" y1="20375" x2="45803" y2="20375"/>
                        <a14:backgroundMark x1="48003" y1="22738" x2="46536" y2="20538"/>
                        <a14:backgroundMark x1="46292" y1="21027" x2="48655" y2="21842"/>
                        <a14:backgroundMark x1="80603" y1="78810" x2="80603" y2="78810"/>
                        <a14:backgroundMark x1="80196" y1="76365" x2="80196" y2="80114"/>
                        <a14:backgroundMark x1="55257" y1="79625" x2="55257" y2="74654"/>
                      </a14:backgroundRemoval>
                    </a14:imgEffect>
                  </a14:imgLayer>
                </a14:imgProps>
              </a:ext>
            </a:extLst>
          </a:blip>
          <a:srcRect l="12815" t="12815" r="12815" b="12815"/>
          <a:stretch/>
        </p:blipFill>
        <p:spPr>
          <a:xfrm>
            <a:off x="5500687" y="451343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32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5A8601-E839-EE45-A2AC-F7DE0462D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7" y="257160"/>
            <a:ext cx="6874258" cy="475612"/>
          </a:xfrm>
        </p:spPr>
        <p:txBody>
          <a:bodyPr/>
          <a:lstStyle/>
          <a:p>
            <a:r>
              <a:rPr lang="en-US" altLang="zh-CN" dirty="0"/>
              <a:t>IV. </a:t>
            </a:r>
            <a:r>
              <a:rPr lang="en-US" altLang="zh-CN" dirty="0">
                <a:solidFill>
                  <a:schemeClr val="accent1"/>
                </a:solidFill>
              </a:rPr>
              <a:t>Function Demo</a:t>
            </a:r>
            <a:endParaRPr lang="en-CN" dirty="0">
              <a:solidFill>
                <a:schemeClr val="accent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DBDBFE-D091-A946-845E-922CDE39A14D}"/>
              </a:ext>
            </a:extLst>
          </p:cNvPr>
          <p:cNvGrpSpPr/>
          <p:nvPr/>
        </p:nvGrpSpPr>
        <p:grpSpPr>
          <a:xfrm>
            <a:off x="533467" y="1427128"/>
            <a:ext cx="11125058" cy="5337409"/>
            <a:chOff x="533467" y="1427128"/>
            <a:chExt cx="11125058" cy="5337409"/>
          </a:xfrm>
        </p:grpSpPr>
        <p:sp>
          <p:nvSpPr>
            <p:cNvPr id="13" name="矩形 102">
              <a:extLst>
                <a:ext uri="{FF2B5EF4-FFF2-40B4-BE49-F238E27FC236}">
                  <a16:creationId xmlns:a16="http://schemas.microsoft.com/office/drawing/2014/main" id="{7A190EEA-1BE8-1B47-98A6-3286842D5428}"/>
                </a:ext>
              </a:extLst>
            </p:cNvPr>
            <p:cNvSpPr/>
            <p:nvPr/>
          </p:nvSpPr>
          <p:spPr>
            <a:xfrm>
              <a:off x="533467" y="1427128"/>
              <a:ext cx="11125058" cy="4929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noFill/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" name="录屏2025-04-16 22.40.49">
              <a:hlinkClick r:id="" action="ppaction://media"/>
              <a:extLst>
                <a:ext uri="{FF2B5EF4-FFF2-40B4-BE49-F238E27FC236}">
                  <a16:creationId xmlns:a16="http://schemas.microsoft.com/office/drawing/2014/main" id="{789F3B21-2DDD-6650-1AFF-CD0BCFC49F8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1070084" y="1460161"/>
              <a:ext cx="2496141" cy="4863929"/>
            </a:xfrm>
            <a:prstGeom prst="roundRect">
              <a:avLst>
                <a:gd name="adj" fmla="val 5439"/>
              </a:avLst>
            </a:prstGeom>
            <a:ln>
              <a:noFill/>
            </a:ln>
            <a:effectLst>
              <a:innerShdw blurRad="114300" dist="50800">
                <a:srgbClr val="000000">
                  <a:alpha val="0"/>
                </a:srgbClr>
              </a:innerShdw>
            </a:effectLst>
          </p:spPr>
        </p:pic>
        <p:pic>
          <p:nvPicPr>
            <p:cNvPr id="5" name="录屏2025-04-16 22.41.16">
              <a:hlinkClick r:id="" action="ppaction://media"/>
              <a:extLst>
                <a:ext uri="{FF2B5EF4-FFF2-40B4-BE49-F238E27FC236}">
                  <a16:creationId xmlns:a16="http://schemas.microsoft.com/office/drawing/2014/main" id="{660FB2C4-A8FB-864E-2834-2A4090179B57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8582976" y="1460161"/>
              <a:ext cx="2538927" cy="4863929"/>
            </a:xfrm>
            <a:prstGeom prst="rect">
              <a:avLst/>
            </a:prstGeom>
          </p:spPr>
        </p:pic>
        <p:pic>
          <p:nvPicPr>
            <p:cNvPr id="6" name="录屏2025-04-16 22.39.56">
              <a:hlinkClick r:id="" action="ppaction://media"/>
              <a:extLst>
                <a:ext uri="{FF2B5EF4-FFF2-40B4-BE49-F238E27FC236}">
                  <a16:creationId xmlns:a16="http://schemas.microsoft.com/office/drawing/2014/main" id="{CA51A39B-D33F-4938-9994-DEF589F4B98D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4826530" y="1460165"/>
              <a:ext cx="2496141" cy="4863925"/>
            </a:xfrm>
            <a:prstGeom prst="rect">
              <a:avLst/>
            </a:prstGeom>
          </p:spPr>
        </p:pic>
        <p:sp>
          <p:nvSpPr>
            <p:cNvPr id="7" name="Rectangle: Rounded Corners 44">
              <a:extLst>
                <a:ext uri="{FF2B5EF4-FFF2-40B4-BE49-F238E27FC236}">
                  <a16:creationId xmlns:a16="http://schemas.microsoft.com/office/drawing/2014/main" id="{46A43627-9A20-E562-7511-9EAC2031FE3A}"/>
                </a:ext>
              </a:extLst>
            </p:cNvPr>
            <p:cNvSpPr/>
            <p:nvPr/>
          </p:nvSpPr>
          <p:spPr>
            <a:xfrm>
              <a:off x="1641549" y="6412171"/>
              <a:ext cx="1353210" cy="3523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Registration</a:t>
              </a:r>
            </a:p>
          </p:txBody>
        </p:sp>
        <p:sp>
          <p:nvSpPr>
            <p:cNvPr id="8" name="Rectangle: Rounded Corners 44">
              <a:extLst>
                <a:ext uri="{FF2B5EF4-FFF2-40B4-BE49-F238E27FC236}">
                  <a16:creationId xmlns:a16="http://schemas.microsoft.com/office/drawing/2014/main" id="{975DAA96-BE4C-1F1B-E85E-279ACCBE03B7}"/>
                </a:ext>
              </a:extLst>
            </p:cNvPr>
            <p:cNvSpPr/>
            <p:nvPr/>
          </p:nvSpPr>
          <p:spPr>
            <a:xfrm>
              <a:off x="5397995" y="6418004"/>
              <a:ext cx="1353210" cy="3465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Home page</a:t>
              </a:r>
            </a:p>
          </p:txBody>
        </p:sp>
        <p:sp>
          <p:nvSpPr>
            <p:cNvPr id="9" name="Rectangle: Rounded Corners 44">
              <a:extLst>
                <a:ext uri="{FF2B5EF4-FFF2-40B4-BE49-F238E27FC236}">
                  <a16:creationId xmlns:a16="http://schemas.microsoft.com/office/drawing/2014/main" id="{DF1BD254-B6E4-813F-8F7B-E76B281F6CAA}"/>
                </a:ext>
              </a:extLst>
            </p:cNvPr>
            <p:cNvSpPr/>
            <p:nvPr/>
          </p:nvSpPr>
          <p:spPr>
            <a:xfrm>
              <a:off x="9175834" y="6418004"/>
              <a:ext cx="1353210" cy="34653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Contract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3D761C-10AD-BC4F-85F2-2E52F27C95C6}"/>
              </a:ext>
            </a:extLst>
          </p:cNvPr>
          <p:cNvGrpSpPr/>
          <p:nvPr/>
        </p:nvGrpSpPr>
        <p:grpSpPr>
          <a:xfrm>
            <a:off x="2723214" y="93462"/>
            <a:ext cx="6745567" cy="1278619"/>
            <a:chOff x="2723214" y="9826"/>
            <a:chExt cx="6745567" cy="1278619"/>
          </a:xfrm>
        </p:grpSpPr>
        <p:sp>
          <p:nvSpPr>
            <p:cNvPr id="3" name="Text Placeholder 3">
              <a:extLst>
                <a:ext uri="{FF2B5EF4-FFF2-40B4-BE49-F238E27FC236}">
                  <a16:creationId xmlns:a16="http://schemas.microsoft.com/office/drawing/2014/main" id="{B495D4E5-38D9-F378-1CEC-F5FAEB4F1F47}"/>
                </a:ext>
              </a:extLst>
            </p:cNvPr>
            <p:cNvSpPr txBox="1">
              <a:spLocks/>
            </p:cNvSpPr>
            <p:nvPr/>
          </p:nvSpPr>
          <p:spPr>
            <a:xfrm>
              <a:off x="2723214" y="9826"/>
              <a:ext cx="6745567" cy="978449"/>
            </a:xfrm>
            <a:prstGeom prst="rect">
              <a:avLst/>
            </a:prstGeom>
          </p:spPr>
          <p:txBody>
            <a:bodyPr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 spc="3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i="1" spc="0" dirty="0">
                  <a:ln/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Paobuliao </a:t>
              </a:r>
            </a:p>
            <a:p>
              <a:r>
                <a:rPr lang="en-US" sz="2000" b="1" i="1" spc="0" dirty="0">
                  <a:ln/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- Train Better, Pay Safer</a:t>
              </a:r>
              <a:r>
                <a:rPr lang="zh-CN" altLang="en-US" sz="2000" b="1" i="1" spc="0" dirty="0">
                  <a:ln/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 </a:t>
              </a:r>
              <a:r>
                <a:rPr lang="en-US" altLang="zh-CN" sz="2000" b="1" i="1" spc="0" dirty="0">
                  <a:ln/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-</a:t>
              </a:r>
              <a:endParaRPr lang="en-US" sz="2000" b="1" i="1" spc="0" dirty="0">
                <a:ln/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904108-116C-C73A-E5D6-193A8C452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18770"/>
            <a:stretch/>
          </p:blipFill>
          <p:spPr>
            <a:xfrm>
              <a:off x="5856684" y="988275"/>
              <a:ext cx="478625" cy="300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45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572C043-82A5-29CB-78AD-BEB4AF6AE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6" y="257160"/>
            <a:ext cx="7844769" cy="475612"/>
          </a:xfrm>
        </p:spPr>
        <p:txBody>
          <a:bodyPr/>
          <a:lstStyle/>
          <a:p>
            <a:r>
              <a:rPr lang="en-US" altLang="zh-CN" dirty="0"/>
              <a:t>IV. Prepaid Chaos is Everywhere</a:t>
            </a:r>
            <a:r>
              <a:rPr lang="zh-CN" altLang="en-US" dirty="0"/>
              <a:t> </a:t>
            </a:r>
            <a:r>
              <a:rPr lang="en-US" altLang="zh-CN" dirty="0"/>
              <a:t>— </a:t>
            </a:r>
            <a:r>
              <a:rPr lang="en-US" altLang="zh-CN" dirty="0">
                <a:solidFill>
                  <a:schemeClr val="accent1"/>
                </a:solidFill>
              </a:rPr>
              <a:t>Trust is Broken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3BF9FF5-8567-B77A-0C56-72F5EFB82E16}"/>
              </a:ext>
            </a:extLst>
          </p:cNvPr>
          <p:cNvGrpSpPr/>
          <p:nvPr/>
        </p:nvGrpSpPr>
        <p:grpSpPr>
          <a:xfrm>
            <a:off x="670777" y="1315678"/>
            <a:ext cx="3840481" cy="4741393"/>
            <a:chOff x="728995" y="1058303"/>
            <a:chExt cx="3840481" cy="4741393"/>
          </a:xfrm>
        </p:grpSpPr>
        <p:sp>
          <p:nvSpPr>
            <p:cNvPr id="15" name="Rectangle: Rounded Corners 82">
              <a:extLst>
                <a:ext uri="{FF2B5EF4-FFF2-40B4-BE49-F238E27FC236}">
                  <a16:creationId xmlns:a16="http://schemas.microsoft.com/office/drawing/2014/main" id="{84933FBD-03C0-9F8D-CCCF-D8E6A6428A79}"/>
                </a:ext>
              </a:extLst>
            </p:cNvPr>
            <p:cNvSpPr/>
            <p:nvPr/>
          </p:nvSpPr>
          <p:spPr>
            <a:xfrm>
              <a:off x="728995" y="1058303"/>
              <a:ext cx="3840481" cy="4741393"/>
            </a:xfrm>
            <a:prstGeom prst="roundRect">
              <a:avLst>
                <a:gd name="adj" fmla="val 2578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TextBox 50">
              <a:extLst>
                <a:ext uri="{FF2B5EF4-FFF2-40B4-BE49-F238E27FC236}">
                  <a16:creationId xmlns:a16="http://schemas.microsoft.com/office/drawing/2014/main" id="{EA3A54BB-5DF6-3B7C-7665-CCCD4FD4A5DE}"/>
                </a:ext>
              </a:extLst>
            </p:cNvPr>
            <p:cNvSpPr txBox="1"/>
            <p:nvPr/>
          </p:nvSpPr>
          <p:spPr>
            <a:xfrm>
              <a:off x="805623" y="1218168"/>
              <a:ext cx="3681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The Number</a:t>
              </a:r>
              <a:r>
                <a:rPr lang="zh-CN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 </a:t>
              </a:r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of</a:t>
              </a:r>
              <a:r>
                <a:rPr lang="zh-CN" alt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Prepaid Complaint Issues in Chaoyang</a:t>
              </a:r>
              <a:endPara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CFDB0451-9A73-B2BD-016B-1B90D6ACDB72}"/>
                </a:ext>
              </a:extLst>
            </p:cNvPr>
            <p:cNvGrpSpPr/>
            <p:nvPr/>
          </p:nvGrpSpPr>
          <p:grpSpPr>
            <a:xfrm>
              <a:off x="1160509" y="2036213"/>
              <a:ext cx="2971501" cy="2749619"/>
              <a:chOff x="1584256" y="2036213"/>
              <a:chExt cx="2971501" cy="2749619"/>
            </a:xfrm>
          </p:grpSpPr>
          <p:grpSp>
            <p:nvGrpSpPr>
              <p:cNvPr id="20" name="Group 48">
                <a:extLst>
                  <a:ext uri="{FF2B5EF4-FFF2-40B4-BE49-F238E27FC236}">
                    <a16:creationId xmlns:a16="http://schemas.microsoft.com/office/drawing/2014/main" id="{934C0E2D-CC28-EF27-E41F-3093B51A3031}"/>
                  </a:ext>
                </a:extLst>
              </p:cNvPr>
              <p:cNvGrpSpPr/>
              <p:nvPr/>
            </p:nvGrpSpPr>
            <p:grpSpPr>
              <a:xfrm>
                <a:off x="1697694" y="2036213"/>
                <a:ext cx="2776638" cy="2389228"/>
                <a:chOff x="1697694" y="2095205"/>
                <a:chExt cx="2776638" cy="2389228"/>
              </a:xfrm>
            </p:grpSpPr>
            <p:sp>
              <p:nvSpPr>
                <p:cNvPr id="26" name="Rounded Rectangle 7">
                  <a:extLst>
                    <a:ext uri="{FF2B5EF4-FFF2-40B4-BE49-F238E27FC236}">
                      <a16:creationId xmlns:a16="http://schemas.microsoft.com/office/drawing/2014/main" id="{C7776578-0B6E-E7EE-48BD-ED7393987F40}"/>
                    </a:ext>
                  </a:extLst>
                </p:cNvPr>
                <p:cNvSpPr/>
                <p:nvPr/>
              </p:nvSpPr>
              <p:spPr>
                <a:xfrm rot="16200000">
                  <a:off x="731718" y="3123578"/>
                  <a:ext cx="2389225" cy="3324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27" name="Rounded Rectangle 70">
                  <a:extLst>
                    <a:ext uri="{FF2B5EF4-FFF2-40B4-BE49-F238E27FC236}">
                      <a16:creationId xmlns:a16="http://schemas.microsoft.com/office/drawing/2014/main" id="{53899E91-AF03-7D06-FF74-B992551175E3}"/>
                    </a:ext>
                  </a:extLst>
                </p:cNvPr>
                <p:cNvSpPr/>
                <p:nvPr/>
              </p:nvSpPr>
              <p:spPr>
                <a:xfrm rot="16200000">
                  <a:off x="1303556" y="3123579"/>
                  <a:ext cx="2389227" cy="3324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28" name="Rounded Rectangle 71">
                  <a:extLst>
                    <a:ext uri="{FF2B5EF4-FFF2-40B4-BE49-F238E27FC236}">
                      <a16:creationId xmlns:a16="http://schemas.microsoft.com/office/drawing/2014/main" id="{11F9B243-62DD-6740-1B53-52A4F77F8631}"/>
                    </a:ext>
                  </a:extLst>
                </p:cNvPr>
                <p:cNvSpPr/>
                <p:nvPr/>
              </p:nvSpPr>
              <p:spPr>
                <a:xfrm rot="16200000">
                  <a:off x="1875396" y="3123578"/>
                  <a:ext cx="2389225" cy="3324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29" name="Rounded Rectangle 72">
                  <a:extLst>
                    <a:ext uri="{FF2B5EF4-FFF2-40B4-BE49-F238E27FC236}">
                      <a16:creationId xmlns:a16="http://schemas.microsoft.com/office/drawing/2014/main" id="{4B8FC50B-26E6-4D32-D4E9-45378AB467DB}"/>
                    </a:ext>
                  </a:extLst>
                </p:cNvPr>
                <p:cNvSpPr/>
                <p:nvPr/>
              </p:nvSpPr>
              <p:spPr>
                <a:xfrm rot="16200000">
                  <a:off x="3019075" y="3123578"/>
                  <a:ext cx="2389225" cy="3324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0" name="Rounded Rectangle 73">
                  <a:extLst>
                    <a:ext uri="{FF2B5EF4-FFF2-40B4-BE49-F238E27FC236}">
                      <a16:creationId xmlns:a16="http://schemas.microsoft.com/office/drawing/2014/main" id="{C6BE5E6F-7010-CCB2-CE61-3F88CAD8E06E}"/>
                    </a:ext>
                  </a:extLst>
                </p:cNvPr>
                <p:cNvSpPr/>
                <p:nvPr/>
              </p:nvSpPr>
              <p:spPr>
                <a:xfrm rot="16200000">
                  <a:off x="2447236" y="3123578"/>
                  <a:ext cx="2389225" cy="3324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1" name="Rounded Rectangle 97">
                  <a:extLst>
                    <a:ext uri="{FF2B5EF4-FFF2-40B4-BE49-F238E27FC236}">
                      <a16:creationId xmlns:a16="http://schemas.microsoft.com/office/drawing/2014/main" id="{3D014600-19EC-7B10-DDE0-AF20AF1476F4}"/>
                    </a:ext>
                  </a:extLst>
                </p:cNvPr>
                <p:cNvSpPr/>
                <p:nvPr/>
              </p:nvSpPr>
              <p:spPr>
                <a:xfrm rot="16200000">
                  <a:off x="1620466" y="4012331"/>
                  <a:ext cx="611725" cy="33248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2" name="Rounded Rectangle 98">
                  <a:extLst>
                    <a:ext uri="{FF2B5EF4-FFF2-40B4-BE49-F238E27FC236}">
                      <a16:creationId xmlns:a16="http://schemas.microsoft.com/office/drawing/2014/main" id="{F3C7DEE4-C19C-DC08-9A06-CAEEC48AE722}"/>
                    </a:ext>
                  </a:extLst>
                </p:cNvPr>
                <p:cNvSpPr/>
                <p:nvPr/>
              </p:nvSpPr>
              <p:spPr>
                <a:xfrm rot="16200000">
                  <a:off x="2093809" y="3913834"/>
                  <a:ext cx="808718" cy="33248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3" name="Rounded Rectangle 99">
                  <a:extLst>
                    <a:ext uri="{FF2B5EF4-FFF2-40B4-BE49-F238E27FC236}">
                      <a16:creationId xmlns:a16="http://schemas.microsoft.com/office/drawing/2014/main" id="{87967A70-66FF-F31C-2198-DAB6A86B5C65}"/>
                    </a:ext>
                  </a:extLst>
                </p:cNvPr>
                <p:cNvSpPr/>
                <p:nvPr/>
              </p:nvSpPr>
              <p:spPr>
                <a:xfrm rot="16200000">
                  <a:off x="2501310" y="3749494"/>
                  <a:ext cx="1137397" cy="33248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4" name="Rounded Rectangle 100">
                  <a:extLst>
                    <a:ext uri="{FF2B5EF4-FFF2-40B4-BE49-F238E27FC236}">
                      <a16:creationId xmlns:a16="http://schemas.microsoft.com/office/drawing/2014/main" id="{F1A1406F-0887-96C6-6226-A40DDA95F284}"/>
                    </a:ext>
                  </a:extLst>
                </p:cNvPr>
                <p:cNvSpPr/>
                <p:nvPr/>
              </p:nvSpPr>
              <p:spPr>
                <a:xfrm rot="16200000">
                  <a:off x="3283356" y="3387862"/>
                  <a:ext cx="1860660" cy="33248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5" name="Rounded Rectangle 101">
                  <a:extLst>
                    <a:ext uri="{FF2B5EF4-FFF2-40B4-BE49-F238E27FC236}">
                      <a16:creationId xmlns:a16="http://schemas.microsoft.com/office/drawing/2014/main" id="{19ABDD29-6544-F6D2-7C5E-FCC8B33DCA4C}"/>
                    </a:ext>
                  </a:extLst>
                </p:cNvPr>
                <p:cNvSpPr/>
                <p:nvPr/>
              </p:nvSpPr>
              <p:spPr>
                <a:xfrm rot="16200000">
                  <a:off x="2612197" y="3288542"/>
                  <a:ext cx="2059301" cy="33248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DD0C35B8-2F0E-4D5F-6109-BD2D1D3678E4}"/>
                    </a:ext>
                  </a:extLst>
                </p:cNvPr>
                <p:cNvSpPr txBox="1"/>
                <p:nvPr/>
              </p:nvSpPr>
              <p:spPr>
                <a:xfrm>
                  <a:off x="1697694" y="3906728"/>
                  <a:ext cx="45397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8372</a:t>
                  </a:r>
                  <a:endParaRPr lang="en-US" sz="105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7" name="TextBox 40">
                  <a:extLst>
                    <a:ext uri="{FF2B5EF4-FFF2-40B4-BE49-F238E27FC236}">
                      <a16:creationId xmlns:a16="http://schemas.microsoft.com/office/drawing/2014/main" id="{C0EB0FDB-2C5F-94E8-76DD-CA56E2099660}"/>
                    </a:ext>
                  </a:extLst>
                </p:cNvPr>
                <p:cNvSpPr txBox="1"/>
                <p:nvPr/>
              </p:nvSpPr>
              <p:spPr>
                <a:xfrm>
                  <a:off x="2234055" y="3729817"/>
                  <a:ext cx="52129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18294</a:t>
                  </a:r>
                  <a:endParaRPr lang="en-US" sz="105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8" name="TextBox 41">
                  <a:extLst>
                    <a:ext uri="{FF2B5EF4-FFF2-40B4-BE49-F238E27FC236}">
                      <a16:creationId xmlns:a16="http://schemas.microsoft.com/office/drawing/2014/main" id="{702548F9-E833-8437-EBDB-294ABA6C20FE}"/>
                    </a:ext>
                  </a:extLst>
                </p:cNvPr>
                <p:cNvSpPr txBox="1"/>
                <p:nvPr/>
              </p:nvSpPr>
              <p:spPr>
                <a:xfrm>
                  <a:off x="2803032" y="3421799"/>
                  <a:ext cx="52129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25379</a:t>
                  </a:r>
                  <a:endParaRPr lang="en-US" sz="105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39" name="TextBox 42">
                  <a:extLst>
                    <a:ext uri="{FF2B5EF4-FFF2-40B4-BE49-F238E27FC236}">
                      <a16:creationId xmlns:a16="http://schemas.microsoft.com/office/drawing/2014/main" id="{ACC960F4-1EA3-F4F3-EBDF-B7330AE600BF}"/>
                    </a:ext>
                  </a:extLst>
                </p:cNvPr>
                <p:cNvSpPr txBox="1"/>
                <p:nvPr/>
              </p:nvSpPr>
              <p:spPr>
                <a:xfrm>
                  <a:off x="3381196" y="2486097"/>
                  <a:ext cx="52129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69734</a:t>
                  </a:r>
                </a:p>
              </p:txBody>
            </p:sp>
            <p:sp>
              <p:nvSpPr>
                <p:cNvPr id="40" name="TextBox 43">
                  <a:extLst>
                    <a:ext uri="{FF2B5EF4-FFF2-40B4-BE49-F238E27FC236}">
                      <a16:creationId xmlns:a16="http://schemas.microsoft.com/office/drawing/2014/main" id="{B014C376-BD73-56BC-D2CE-6253BB6F1319}"/>
                    </a:ext>
                  </a:extLst>
                </p:cNvPr>
                <p:cNvSpPr txBox="1"/>
                <p:nvPr/>
              </p:nvSpPr>
              <p:spPr>
                <a:xfrm>
                  <a:off x="3953035" y="2650865"/>
                  <a:ext cx="52129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64932</a:t>
                  </a:r>
                  <a:endParaRPr lang="en-US" sz="105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</p:grpSp>
          <p:sp>
            <p:nvSpPr>
              <p:cNvPr id="21" name="TextBox 49">
                <a:extLst>
                  <a:ext uri="{FF2B5EF4-FFF2-40B4-BE49-F238E27FC236}">
                    <a16:creationId xmlns:a16="http://schemas.microsoft.com/office/drawing/2014/main" id="{AD9B729E-B2B3-D1BB-BB42-0A80A69F3B64}"/>
                  </a:ext>
                </a:extLst>
              </p:cNvPr>
              <p:cNvSpPr txBox="1"/>
              <p:nvPr/>
            </p:nvSpPr>
            <p:spPr>
              <a:xfrm>
                <a:off x="1584256" y="4531916"/>
                <a:ext cx="68414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2020</a:t>
                </a:r>
                <a:endParaRPr lang="en-US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2" name="TextBox 51">
                <a:extLst>
                  <a:ext uri="{FF2B5EF4-FFF2-40B4-BE49-F238E27FC236}">
                    <a16:creationId xmlns:a16="http://schemas.microsoft.com/office/drawing/2014/main" id="{AFBB0247-C52A-9E34-5689-88A1C9BCE30B}"/>
                  </a:ext>
                </a:extLst>
              </p:cNvPr>
              <p:cNvSpPr txBox="1"/>
              <p:nvPr/>
            </p:nvSpPr>
            <p:spPr>
              <a:xfrm>
                <a:off x="2156095" y="4531916"/>
                <a:ext cx="68414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2021</a:t>
                </a:r>
                <a:endParaRPr lang="en-US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3" name="TextBox 52">
                <a:extLst>
                  <a:ext uri="{FF2B5EF4-FFF2-40B4-BE49-F238E27FC236}">
                    <a16:creationId xmlns:a16="http://schemas.microsoft.com/office/drawing/2014/main" id="{3AC7C8AB-B97B-4B56-574D-F7745E4A84D9}"/>
                  </a:ext>
                </a:extLst>
              </p:cNvPr>
              <p:cNvSpPr txBox="1"/>
              <p:nvPr/>
            </p:nvSpPr>
            <p:spPr>
              <a:xfrm>
                <a:off x="2727934" y="4531916"/>
                <a:ext cx="68414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2022</a:t>
                </a:r>
                <a:endParaRPr lang="en-US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4" name="TextBox 53">
                <a:extLst>
                  <a:ext uri="{FF2B5EF4-FFF2-40B4-BE49-F238E27FC236}">
                    <a16:creationId xmlns:a16="http://schemas.microsoft.com/office/drawing/2014/main" id="{DD44E2D1-DAD5-379F-2B2C-24CAEC01012A}"/>
                  </a:ext>
                </a:extLst>
              </p:cNvPr>
              <p:cNvSpPr txBox="1"/>
              <p:nvPr/>
            </p:nvSpPr>
            <p:spPr>
              <a:xfrm>
                <a:off x="3299773" y="4531916"/>
                <a:ext cx="68414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2023</a:t>
                </a:r>
                <a:endParaRPr lang="en-US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5" name="TextBox 54">
                <a:extLst>
                  <a:ext uri="{FF2B5EF4-FFF2-40B4-BE49-F238E27FC236}">
                    <a16:creationId xmlns:a16="http://schemas.microsoft.com/office/drawing/2014/main" id="{683DCFD2-3792-B1C0-722C-438C853F94F2}"/>
                  </a:ext>
                </a:extLst>
              </p:cNvPr>
              <p:cNvSpPr txBox="1"/>
              <p:nvPr/>
            </p:nvSpPr>
            <p:spPr>
              <a:xfrm>
                <a:off x="3871612" y="4531916"/>
                <a:ext cx="68414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2024</a:t>
                </a:r>
                <a:endParaRPr lang="en-US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</p:grpSp>
        <p:sp>
          <p:nvSpPr>
            <p:cNvPr id="18" name="TextBox 56">
              <a:extLst>
                <a:ext uri="{FF2B5EF4-FFF2-40B4-BE49-F238E27FC236}">
                  <a16:creationId xmlns:a16="http://schemas.microsoft.com/office/drawing/2014/main" id="{88678DC8-302F-2FFF-29CD-0A6411B73A17}"/>
                </a:ext>
              </a:extLst>
            </p:cNvPr>
            <p:cNvSpPr txBox="1"/>
            <p:nvPr/>
          </p:nvSpPr>
          <p:spPr>
            <a:xfrm>
              <a:off x="892098" y="5115503"/>
              <a:ext cx="3530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The Collapse of Prepaid Trust: </a:t>
              </a:r>
            </a:p>
            <a:p>
              <a:pPr algn="ctr"/>
              <a:r>
                <a:rPr lang="en-US" sz="1400" b="1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3-Fold Increase in Consumer Complaints</a:t>
              </a:r>
              <a:endParaRPr lang="en-US" sz="1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9" name="Arrow: Right 81">
              <a:extLst>
                <a:ext uri="{FF2B5EF4-FFF2-40B4-BE49-F238E27FC236}">
                  <a16:creationId xmlns:a16="http://schemas.microsoft.com/office/drawing/2014/main" id="{50B40A32-5313-7331-75BC-B03B9CB0CE18}"/>
                </a:ext>
              </a:extLst>
            </p:cNvPr>
            <p:cNvSpPr/>
            <p:nvPr/>
          </p:nvSpPr>
          <p:spPr>
            <a:xfrm rot="18332457">
              <a:off x="2394094" y="2779029"/>
              <a:ext cx="732861" cy="199347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DC2731">
                    <a:tint val="66000"/>
                    <a:satMod val="160000"/>
                  </a:srgbClr>
                </a:gs>
                <a:gs pos="50000">
                  <a:srgbClr val="DC2731">
                    <a:tint val="44500"/>
                    <a:satMod val="160000"/>
                  </a:srgbClr>
                </a:gs>
                <a:gs pos="100000">
                  <a:srgbClr val="DC2731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611343-B1E1-80C0-4E69-9A6C48279AAB}"/>
              </a:ext>
            </a:extLst>
          </p:cNvPr>
          <p:cNvSpPr txBox="1"/>
          <p:nvPr/>
        </p:nvSpPr>
        <p:spPr>
          <a:xfrm>
            <a:off x="0" y="6550223"/>
            <a:ext cx="366747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Chaoyang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Distrct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Procuratorate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0C7BBA0-4C38-2093-1876-36C46AED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26" y="4315329"/>
            <a:ext cx="3912227" cy="23632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8899A53-420B-E378-80E7-1F3FB39C4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79" y="4344238"/>
            <a:ext cx="4764477" cy="23033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582EFB6-90ED-A165-18CB-71847CAAE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68" y="4342855"/>
            <a:ext cx="3940681" cy="23033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0287772-35E5-B8E1-C420-73D9DAA2F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544" y="4373844"/>
            <a:ext cx="4163697" cy="22723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4A91DA3-B7DE-9EBD-27F5-92C24F1D4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853" y="4366222"/>
            <a:ext cx="3421776" cy="23378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7" name="图形 46" descr="用户">
            <a:extLst>
              <a:ext uri="{FF2B5EF4-FFF2-40B4-BE49-F238E27FC236}">
                <a16:creationId xmlns:a16="http://schemas.microsoft.com/office/drawing/2014/main" id="{AADEE1F9-4B49-A081-BC55-9DE7A9333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55172" y="848053"/>
            <a:ext cx="627490" cy="627490"/>
          </a:xfrm>
          <a:prstGeom prst="rect">
            <a:avLst/>
          </a:prstGeom>
        </p:spPr>
      </p:pic>
      <p:pic>
        <p:nvPicPr>
          <p:cNvPr id="48" name="图形 47" descr="应用商店">
            <a:extLst>
              <a:ext uri="{FF2B5EF4-FFF2-40B4-BE49-F238E27FC236}">
                <a16:creationId xmlns:a16="http://schemas.microsoft.com/office/drawing/2014/main" id="{B179663F-94E5-673F-2CCD-AB89CAAFB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7374" y="822035"/>
            <a:ext cx="627490" cy="627490"/>
          </a:xfrm>
          <a:prstGeom prst="rect">
            <a:avLst/>
          </a:prstGeom>
        </p:spPr>
      </p:pic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ABBE6A62-AA29-DEDE-6B1E-7792AFCE25C5}"/>
              </a:ext>
            </a:extLst>
          </p:cNvPr>
          <p:cNvGraphicFramePr>
            <a:graphicFrameLocks noGrp="1"/>
          </p:cNvGraphicFramePr>
          <p:nvPr/>
        </p:nvGraphicFramePr>
        <p:xfrm>
          <a:off x="4962523" y="1480514"/>
          <a:ext cx="6861718" cy="228600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3430859">
                  <a:extLst>
                    <a:ext uri="{9D8B030D-6E8A-4147-A177-3AD203B41FA5}">
                      <a16:colId xmlns:a16="http://schemas.microsoft.com/office/drawing/2014/main" val="3905556502"/>
                    </a:ext>
                  </a:extLst>
                </a:gridCol>
                <a:gridCol w="3430859">
                  <a:extLst>
                    <a:ext uri="{9D8B030D-6E8A-4147-A177-3AD203B41FA5}">
                      <a16:colId xmlns:a16="http://schemas.microsoft.com/office/drawing/2014/main" val="3088194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Users' Perspective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Merchants' Perspective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214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✘ Prepaid </a:t>
                      </a:r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gyms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shut down overnight — money gone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✘ Users default on payments after using the service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01535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✘ </a:t>
                      </a:r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providers go bankrupt — no refund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✘ Merchants cover upfront costs but can’t recover losses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442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✘ Lack of effective legal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✘ Long, costly dispute resolution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4231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87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8B6B7-320D-77E0-3B16-979B047F1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IV. Redefining </a:t>
            </a:r>
            <a:r>
              <a:rPr lang="en-US" altLang="zh-CN" dirty="0">
                <a:solidFill>
                  <a:schemeClr val="accent1"/>
                </a:solidFill>
              </a:rPr>
              <a:t>Trust in Transactions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28DC2F-11EE-6D41-89AF-59FEEABE879F}"/>
              </a:ext>
            </a:extLst>
          </p:cNvPr>
          <p:cNvGrpSpPr/>
          <p:nvPr/>
        </p:nvGrpSpPr>
        <p:grpSpPr>
          <a:xfrm>
            <a:off x="1119533" y="1722063"/>
            <a:ext cx="9952934" cy="4771970"/>
            <a:chOff x="1230569" y="1586993"/>
            <a:chExt cx="9952934" cy="4771970"/>
          </a:xfrm>
        </p:grpSpPr>
        <p:pic>
          <p:nvPicPr>
            <p:cNvPr id="4" name="图片占位符 39" descr="图片包含 户外, 夜空, 水, 星&#10;&#10;已生成高可信度的说明">
              <a:extLst>
                <a:ext uri="{FF2B5EF4-FFF2-40B4-BE49-F238E27FC236}">
                  <a16:creationId xmlns:a16="http://schemas.microsoft.com/office/drawing/2014/main" id="{2D50E2AA-EFE6-5CD8-5609-D0593F09A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5" r="28855"/>
            <a:stretch>
              <a:fillRect/>
            </a:stretch>
          </p:blipFill>
          <p:spPr>
            <a:xfrm>
              <a:off x="8030388" y="1587563"/>
              <a:ext cx="2866804" cy="4262281"/>
            </a:xfrm>
            <a:custGeom>
              <a:avLst/>
              <a:gdLst>
                <a:gd name="connsiteX0" fmla="*/ 190872 w 2866804"/>
                <a:gd name="connsiteY0" fmla="*/ 0 h 4262281"/>
                <a:gd name="connsiteX1" fmla="*/ 2675932 w 2866804"/>
                <a:gd name="connsiteY1" fmla="*/ 0 h 4262281"/>
                <a:gd name="connsiteX2" fmla="*/ 2866804 w 2866804"/>
                <a:gd name="connsiteY2" fmla="*/ 190872 h 4262281"/>
                <a:gd name="connsiteX3" fmla="*/ 2866804 w 2866804"/>
                <a:gd name="connsiteY3" fmla="*/ 4071409 h 4262281"/>
                <a:gd name="connsiteX4" fmla="*/ 2675932 w 2866804"/>
                <a:gd name="connsiteY4" fmla="*/ 4262281 h 4262281"/>
                <a:gd name="connsiteX5" fmla="*/ 190872 w 2866804"/>
                <a:gd name="connsiteY5" fmla="*/ 4262281 h 4262281"/>
                <a:gd name="connsiteX6" fmla="*/ 0 w 2866804"/>
                <a:gd name="connsiteY6" fmla="*/ 4071409 h 4262281"/>
                <a:gd name="connsiteX7" fmla="*/ 0 w 2866804"/>
                <a:gd name="connsiteY7" fmla="*/ 190872 h 4262281"/>
                <a:gd name="connsiteX8" fmla="*/ 190872 w 2866804"/>
                <a:gd name="connsiteY8" fmla="*/ 0 h 426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6804" h="4262281">
                  <a:moveTo>
                    <a:pt x="190872" y="0"/>
                  </a:moveTo>
                  <a:lnTo>
                    <a:pt x="2675932" y="0"/>
                  </a:lnTo>
                  <a:cubicBezTo>
                    <a:pt x="2781348" y="0"/>
                    <a:pt x="2866804" y="85456"/>
                    <a:pt x="2866804" y="190872"/>
                  </a:cubicBezTo>
                  <a:lnTo>
                    <a:pt x="2866804" y="4071409"/>
                  </a:lnTo>
                  <a:cubicBezTo>
                    <a:pt x="2866804" y="4176825"/>
                    <a:pt x="2781348" y="4262281"/>
                    <a:pt x="2675932" y="4262281"/>
                  </a:cubicBezTo>
                  <a:lnTo>
                    <a:pt x="190872" y="4262281"/>
                  </a:lnTo>
                  <a:cubicBezTo>
                    <a:pt x="85456" y="4262281"/>
                    <a:pt x="0" y="4176825"/>
                    <a:pt x="0" y="4071409"/>
                  </a:cubicBezTo>
                  <a:lnTo>
                    <a:pt x="0" y="190872"/>
                  </a:lnTo>
                  <a:cubicBezTo>
                    <a:pt x="0" y="85456"/>
                    <a:pt x="85456" y="0"/>
                    <a:pt x="190872" y="0"/>
                  </a:cubicBezTo>
                  <a:close/>
                </a:path>
              </a:pathLst>
            </a:custGeom>
          </p:spPr>
        </p:pic>
        <p:pic>
          <p:nvPicPr>
            <p:cNvPr id="5" name="图片占位符 16" descr="图片包含 动物, 蓝色, 鱼&#10;&#10;已生成高可信度的说明">
              <a:extLst>
                <a:ext uri="{FF2B5EF4-FFF2-40B4-BE49-F238E27FC236}">
                  <a16:creationId xmlns:a16="http://schemas.microsoft.com/office/drawing/2014/main" id="{CFE82035-6422-4AE6-EAE2-D004E951B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-10" r="48312" b="10"/>
            <a:stretch/>
          </p:blipFill>
          <p:spPr>
            <a:xfrm>
              <a:off x="4630424" y="1586993"/>
              <a:ext cx="2867025" cy="4262438"/>
            </a:xfrm>
            <a:custGeom>
              <a:avLst/>
              <a:gdLst>
                <a:gd name="connsiteX0" fmla="*/ 190872 w 2866804"/>
                <a:gd name="connsiteY0" fmla="*/ 0 h 4262281"/>
                <a:gd name="connsiteX1" fmla="*/ 2675932 w 2866804"/>
                <a:gd name="connsiteY1" fmla="*/ 0 h 4262281"/>
                <a:gd name="connsiteX2" fmla="*/ 2866804 w 2866804"/>
                <a:gd name="connsiteY2" fmla="*/ 190872 h 4262281"/>
                <a:gd name="connsiteX3" fmla="*/ 2866804 w 2866804"/>
                <a:gd name="connsiteY3" fmla="*/ 4071409 h 4262281"/>
                <a:gd name="connsiteX4" fmla="*/ 2675932 w 2866804"/>
                <a:gd name="connsiteY4" fmla="*/ 4262281 h 4262281"/>
                <a:gd name="connsiteX5" fmla="*/ 190872 w 2866804"/>
                <a:gd name="connsiteY5" fmla="*/ 4262281 h 4262281"/>
                <a:gd name="connsiteX6" fmla="*/ 0 w 2866804"/>
                <a:gd name="connsiteY6" fmla="*/ 4071409 h 4262281"/>
                <a:gd name="connsiteX7" fmla="*/ 0 w 2866804"/>
                <a:gd name="connsiteY7" fmla="*/ 190872 h 4262281"/>
                <a:gd name="connsiteX8" fmla="*/ 190872 w 2866804"/>
                <a:gd name="connsiteY8" fmla="*/ 0 h 426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6804" h="4262281">
                  <a:moveTo>
                    <a:pt x="190872" y="0"/>
                  </a:moveTo>
                  <a:lnTo>
                    <a:pt x="2675932" y="0"/>
                  </a:lnTo>
                  <a:cubicBezTo>
                    <a:pt x="2781348" y="0"/>
                    <a:pt x="2866804" y="85456"/>
                    <a:pt x="2866804" y="190872"/>
                  </a:cubicBezTo>
                  <a:lnTo>
                    <a:pt x="2866804" y="4071409"/>
                  </a:lnTo>
                  <a:cubicBezTo>
                    <a:pt x="2866804" y="4176825"/>
                    <a:pt x="2781348" y="4262281"/>
                    <a:pt x="2675932" y="4262281"/>
                  </a:cubicBezTo>
                  <a:lnTo>
                    <a:pt x="190872" y="4262281"/>
                  </a:lnTo>
                  <a:cubicBezTo>
                    <a:pt x="85456" y="4262281"/>
                    <a:pt x="0" y="4176825"/>
                    <a:pt x="0" y="4071409"/>
                  </a:cubicBezTo>
                  <a:lnTo>
                    <a:pt x="0" y="190872"/>
                  </a:lnTo>
                  <a:cubicBezTo>
                    <a:pt x="0" y="85456"/>
                    <a:pt x="85456" y="0"/>
                    <a:pt x="190872" y="0"/>
                  </a:cubicBezTo>
                  <a:close/>
                </a:path>
              </a:pathLst>
            </a:custGeom>
          </p:spPr>
        </p:pic>
        <p:pic>
          <p:nvPicPr>
            <p:cNvPr id="6" name="图片占位符 11" descr="图片包含 户外, 水&#10;&#10;已生成高可信度的说明">
              <a:extLst>
                <a:ext uri="{FF2B5EF4-FFF2-40B4-BE49-F238E27FC236}">
                  <a16:creationId xmlns:a16="http://schemas.microsoft.com/office/drawing/2014/main" id="{CDD0423C-E599-845F-5C66-CD860F1D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55" r="28855"/>
            <a:stretch>
              <a:fillRect/>
            </a:stretch>
          </p:blipFill>
          <p:spPr>
            <a:xfrm>
              <a:off x="1230680" y="1587563"/>
              <a:ext cx="2866804" cy="4262281"/>
            </a:xfrm>
            <a:custGeom>
              <a:avLst/>
              <a:gdLst>
                <a:gd name="connsiteX0" fmla="*/ 190872 w 2866804"/>
                <a:gd name="connsiteY0" fmla="*/ 0 h 4262281"/>
                <a:gd name="connsiteX1" fmla="*/ 2675932 w 2866804"/>
                <a:gd name="connsiteY1" fmla="*/ 0 h 4262281"/>
                <a:gd name="connsiteX2" fmla="*/ 2866804 w 2866804"/>
                <a:gd name="connsiteY2" fmla="*/ 190872 h 4262281"/>
                <a:gd name="connsiteX3" fmla="*/ 2866804 w 2866804"/>
                <a:gd name="connsiteY3" fmla="*/ 4071409 h 4262281"/>
                <a:gd name="connsiteX4" fmla="*/ 2675932 w 2866804"/>
                <a:gd name="connsiteY4" fmla="*/ 4262281 h 4262281"/>
                <a:gd name="connsiteX5" fmla="*/ 190872 w 2866804"/>
                <a:gd name="connsiteY5" fmla="*/ 4262281 h 4262281"/>
                <a:gd name="connsiteX6" fmla="*/ 0 w 2866804"/>
                <a:gd name="connsiteY6" fmla="*/ 4071409 h 4262281"/>
                <a:gd name="connsiteX7" fmla="*/ 0 w 2866804"/>
                <a:gd name="connsiteY7" fmla="*/ 190872 h 4262281"/>
                <a:gd name="connsiteX8" fmla="*/ 190872 w 2866804"/>
                <a:gd name="connsiteY8" fmla="*/ 0 h 426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6804" h="4262281">
                  <a:moveTo>
                    <a:pt x="190872" y="0"/>
                  </a:moveTo>
                  <a:lnTo>
                    <a:pt x="2675932" y="0"/>
                  </a:lnTo>
                  <a:cubicBezTo>
                    <a:pt x="2781348" y="0"/>
                    <a:pt x="2866804" y="85456"/>
                    <a:pt x="2866804" y="190872"/>
                  </a:cubicBezTo>
                  <a:lnTo>
                    <a:pt x="2866804" y="4071409"/>
                  </a:lnTo>
                  <a:cubicBezTo>
                    <a:pt x="2866804" y="4176825"/>
                    <a:pt x="2781348" y="4262281"/>
                    <a:pt x="2675932" y="4262281"/>
                  </a:cubicBezTo>
                  <a:lnTo>
                    <a:pt x="190872" y="4262281"/>
                  </a:lnTo>
                  <a:cubicBezTo>
                    <a:pt x="85456" y="4262281"/>
                    <a:pt x="0" y="4176825"/>
                    <a:pt x="0" y="4071409"/>
                  </a:cubicBezTo>
                  <a:lnTo>
                    <a:pt x="0" y="190872"/>
                  </a:lnTo>
                  <a:cubicBezTo>
                    <a:pt x="0" y="85456"/>
                    <a:pt x="85456" y="0"/>
                    <a:pt x="190872" y="0"/>
                  </a:cubicBezTo>
                  <a:close/>
                </a:path>
              </a:pathLst>
            </a:custGeom>
          </p:spPr>
        </p:pic>
        <p:sp>
          <p:nvSpPr>
            <p:cNvPr id="7" name="Rectangle: Rounded Corners 54">
              <a:extLst>
                <a:ext uri="{FF2B5EF4-FFF2-40B4-BE49-F238E27FC236}">
                  <a16:creationId xmlns:a16="http://schemas.microsoft.com/office/drawing/2014/main" id="{B46FE8C3-C4B0-67A9-9FDA-A77F30188D37}"/>
                </a:ext>
              </a:extLst>
            </p:cNvPr>
            <p:cNvSpPr/>
            <p:nvPr/>
          </p:nvSpPr>
          <p:spPr>
            <a:xfrm>
              <a:off x="4630534" y="1587564"/>
              <a:ext cx="2866804" cy="4261868"/>
            </a:xfrm>
            <a:prstGeom prst="roundRect">
              <a:avLst>
                <a:gd name="adj" fmla="val 6658"/>
              </a:avLst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Rectangle: Rounded Corners 79">
              <a:extLst>
                <a:ext uri="{FF2B5EF4-FFF2-40B4-BE49-F238E27FC236}">
                  <a16:creationId xmlns:a16="http://schemas.microsoft.com/office/drawing/2014/main" id="{BF34AE0F-3A67-1574-678B-4FBC6A7BE97F}"/>
                </a:ext>
              </a:extLst>
            </p:cNvPr>
            <p:cNvSpPr/>
            <p:nvPr/>
          </p:nvSpPr>
          <p:spPr>
            <a:xfrm>
              <a:off x="8030388" y="1587563"/>
              <a:ext cx="2866804" cy="4262281"/>
            </a:xfrm>
            <a:prstGeom prst="roundRect">
              <a:avLst>
                <a:gd name="adj" fmla="val 6658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100000">
                  <a:schemeClr val="accent1">
                    <a:lumMod val="75000"/>
                    <a:alpha val="8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" name="Rectangle: Rounded Corners 1">
              <a:extLst>
                <a:ext uri="{FF2B5EF4-FFF2-40B4-BE49-F238E27FC236}">
                  <a16:creationId xmlns:a16="http://schemas.microsoft.com/office/drawing/2014/main" id="{3375DA6C-5340-7AFC-431D-4D4AA5A0DBD4}"/>
                </a:ext>
              </a:extLst>
            </p:cNvPr>
            <p:cNvSpPr/>
            <p:nvPr/>
          </p:nvSpPr>
          <p:spPr>
            <a:xfrm>
              <a:off x="1230680" y="1587563"/>
              <a:ext cx="2866804" cy="4262281"/>
            </a:xfrm>
            <a:prstGeom prst="roundRect">
              <a:avLst>
                <a:gd name="adj" fmla="val 6658"/>
              </a:avLst>
            </a:prstGeom>
            <a:gradFill>
              <a:gsLst>
                <a:gs pos="0">
                  <a:schemeClr val="accent1">
                    <a:alpha val="80000"/>
                  </a:schemeClr>
                </a:gs>
                <a:gs pos="100000">
                  <a:schemeClr val="accent1">
                    <a:lumMod val="75000"/>
                    <a:alpha val="8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" name="Freeform: Shape 25">
              <a:extLst>
                <a:ext uri="{FF2B5EF4-FFF2-40B4-BE49-F238E27FC236}">
                  <a16:creationId xmlns:a16="http://schemas.microsoft.com/office/drawing/2014/main" id="{269E7B18-8CCB-B930-E62C-139E41A404BE}"/>
                </a:ext>
              </a:extLst>
            </p:cNvPr>
            <p:cNvSpPr/>
            <p:nvPr/>
          </p:nvSpPr>
          <p:spPr>
            <a:xfrm>
              <a:off x="1230680" y="1587563"/>
              <a:ext cx="2866804" cy="1540959"/>
            </a:xfrm>
            <a:custGeom>
              <a:avLst/>
              <a:gdLst>
                <a:gd name="connsiteX0" fmla="*/ 190872 w 2866804"/>
                <a:gd name="connsiteY0" fmla="*/ 0 h 1540959"/>
                <a:gd name="connsiteX1" fmla="*/ 2675932 w 2866804"/>
                <a:gd name="connsiteY1" fmla="*/ 0 h 1540959"/>
                <a:gd name="connsiteX2" fmla="*/ 2866804 w 2866804"/>
                <a:gd name="connsiteY2" fmla="*/ 190872 h 1540959"/>
                <a:gd name="connsiteX3" fmla="*/ 2866804 w 2866804"/>
                <a:gd name="connsiteY3" fmla="*/ 1278767 h 1540959"/>
                <a:gd name="connsiteX4" fmla="*/ 2849342 w 2866804"/>
                <a:gd name="connsiteY4" fmla="*/ 1286451 h 1540959"/>
                <a:gd name="connsiteX5" fmla="*/ 1433402 w 2866804"/>
                <a:gd name="connsiteY5" fmla="*/ 1540959 h 1540959"/>
                <a:gd name="connsiteX6" fmla="*/ 17463 w 2866804"/>
                <a:gd name="connsiteY6" fmla="*/ 1286451 h 1540959"/>
                <a:gd name="connsiteX7" fmla="*/ 0 w 2866804"/>
                <a:gd name="connsiteY7" fmla="*/ 1278767 h 1540959"/>
                <a:gd name="connsiteX8" fmla="*/ 0 w 2866804"/>
                <a:gd name="connsiteY8" fmla="*/ 190872 h 1540959"/>
                <a:gd name="connsiteX9" fmla="*/ 190872 w 2866804"/>
                <a:gd name="connsiteY9" fmla="*/ 0 h 154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6804" h="1540959">
                  <a:moveTo>
                    <a:pt x="190872" y="0"/>
                  </a:moveTo>
                  <a:lnTo>
                    <a:pt x="2675932" y="0"/>
                  </a:lnTo>
                  <a:cubicBezTo>
                    <a:pt x="2781348" y="0"/>
                    <a:pt x="2866804" y="85456"/>
                    <a:pt x="2866804" y="190872"/>
                  </a:cubicBezTo>
                  <a:lnTo>
                    <a:pt x="2866804" y="1278767"/>
                  </a:lnTo>
                  <a:lnTo>
                    <a:pt x="2849342" y="1286451"/>
                  </a:lnTo>
                  <a:cubicBezTo>
                    <a:pt x="2445154" y="1447134"/>
                    <a:pt x="1957898" y="1540959"/>
                    <a:pt x="1433402" y="1540959"/>
                  </a:cubicBezTo>
                  <a:cubicBezTo>
                    <a:pt x="908906" y="1540959"/>
                    <a:pt x="421651" y="1447134"/>
                    <a:pt x="17463" y="1286451"/>
                  </a:cubicBezTo>
                  <a:lnTo>
                    <a:pt x="0" y="1278767"/>
                  </a:lnTo>
                  <a:lnTo>
                    <a:pt x="0" y="190872"/>
                  </a:lnTo>
                  <a:cubicBezTo>
                    <a:pt x="0" y="85456"/>
                    <a:pt x="85456" y="0"/>
                    <a:pt x="190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" dist="25400" dir="5400000" algn="t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15AE5D11-1462-D015-9EE2-D2AA15F6A6D0}"/>
                </a:ext>
              </a:extLst>
            </p:cNvPr>
            <p:cNvSpPr txBox="1"/>
            <p:nvPr/>
          </p:nvSpPr>
          <p:spPr>
            <a:xfrm>
              <a:off x="1230569" y="1726619"/>
              <a:ext cx="28668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Secure Identity via Biometrics 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+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 Asymmetric Encryption</a:t>
              </a:r>
            </a:p>
          </p:txBody>
        </p:sp>
        <p:sp>
          <p:nvSpPr>
            <p:cNvPr id="66" name="Freeform: Shape 56">
              <a:extLst>
                <a:ext uri="{FF2B5EF4-FFF2-40B4-BE49-F238E27FC236}">
                  <a16:creationId xmlns:a16="http://schemas.microsoft.com/office/drawing/2014/main" id="{6E072768-19D9-9C22-5422-F5306D420F4C}"/>
                </a:ext>
              </a:extLst>
            </p:cNvPr>
            <p:cNvSpPr/>
            <p:nvPr/>
          </p:nvSpPr>
          <p:spPr>
            <a:xfrm>
              <a:off x="4630534" y="1587563"/>
              <a:ext cx="2866804" cy="1540959"/>
            </a:xfrm>
            <a:custGeom>
              <a:avLst/>
              <a:gdLst>
                <a:gd name="connsiteX0" fmla="*/ 190872 w 2866804"/>
                <a:gd name="connsiteY0" fmla="*/ 0 h 1540959"/>
                <a:gd name="connsiteX1" fmla="*/ 2675932 w 2866804"/>
                <a:gd name="connsiteY1" fmla="*/ 0 h 1540959"/>
                <a:gd name="connsiteX2" fmla="*/ 2866804 w 2866804"/>
                <a:gd name="connsiteY2" fmla="*/ 190872 h 1540959"/>
                <a:gd name="connsiteX3" fmla="*/ 2866804 w 2866804"/>
                <a:gd name="connsiteY3" fmla="*/ 1278767 h 1540959"/>
                <a:gd name="connsiteX4" fmla="*/ 2849342 w 2866804"/>
                <a:gd name="connsiteY4" fmla="*/ 1286451 h 1540959"/>
                <a:gd name="connsiteX5" fmla="*/ 1433402 w 2866804"/>
                <a:gd name="connsiteY5" fmla="*/ 1540959 h 1540959"/>
                <a:gd name="connsiteX6" fmla="*/ 17463 w 2866804"/>
                <a:gd name="connsiteY6" fmla="*/ 1286451 h 1540959"/>
                <a:gd name="connsiteX7" fmla="*/ 0 w 2866804"/>
                <a:gd name="connsiteY7" fmla="*/ 1278767 h 1540959"/>
                <a:gd name="connsiteX8" fmla="*/ 0 w 2866804"/>
                <a:gd name="connsiteY8" fmla="*/ 190872 h 1540959"/>
                <a:gd name="connsiteX9" fmla="*/ 190872 w 2866804"/>
                <a:gd name="connsiteY9" fmla="*/ 0 h 154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6804" h="1540959">
                  <a:moveTo>
                    <a:pt x="190872" y="0"/>
                  </a:moveTo>
                  <a:lnTo>
                    <a:pt x="2675932" y="0"/>
                  </a:lnTo>
                  <a:cubicBezTo>
                    <a:pt x="2781348" y="0"/>
                    <a:pt x="2866804" y="85456"/>
                    <a:pt x="2866804" y="190872"/>
                  </a:cubicBezTo>
                  <a:lnTo>
                    <a:pt x="2866804" y="1278767"/>
                  </a:lnTo>
                  <a:lnTo>
                    <a:pt x="2849342" y="1286451"/>
                  </a:lnTo>
                  <a:cubicBezTo>
                    <a:pt x="2445154" y="1447134"/>
                    <a:pt x="1957898" y="1540959"/>
                    <a:pt x="1433402" y="1540959"/>
                  </a:cubicBezTo>
                  <a:cubicBezTo>
                    <a:pt x="908906" y="1540959"/>
                    <a:pt x="421651" y="1447134"/>
                    <a:pt x="17463" y="1286451"/>
                  </a:cubicBezTo>
                  <a:lnTo>
                    <a:pt x="0" y="1278767"/>
                  </a:lnTo>
                  <a:lnTo>
                    <a:pt x="0" y="190872"/>
                  </a:lnTo>
                  <a:cubicBezTo>
                    <a:pt x="0" y="85456"/>
                    <a:pt x="85456" y="0"/>
                    <a:pt x="190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8900" dist="25400" dir="5400000" algn="t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67" name="TextBox 60">
              <a:extLst>
                <a:ext uri="{FF2B5EF4-FFF2-40B4-BE49-F238E27FC236}">
                  <a16:creationId xmlns:a16="http://schemas.microsoft.com/office/drawing/2014/main" id="{FC86E93F-D8B6-9F35-C5AF-A6A03A757AA4}"/>
                </a:ext>
              </a:extLst>
            </p:cNvPr>
            <p:cNvSpPr txBox="1"/>
            <p:nvPr/>
          </p:nvSpPr>
          <p:spPr>
            <a:xfrm>
              <a:off x="4630313" y="1788475"/>
              <a:ext cx="28802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Dual Contract Modes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–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Pay Before / Pay After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5164C773-D48E-2856-0104-7255956D85BE}"/>
                </a:ext>
              </a:extLst>
            </p:cNvPr>
            <p:cNvSpPr/>
            <p:nvPr/>
          </p:nvSpPr>
          <p:spPr>
            <a:xfrm>
              <a:off x="8030388" y="1587563"/>
              <a:ext cx="2866804" cy="1540959"/>
            </a:xfrm>
            <a:custGeom>
              <a:avLst/>
              <a:gdLst>
                <a:gd name="connsiteX0" fmla="*/ 190872 w 2866804"/>
                <a:gd name="connsiteY0" fmla="*/ 0 h 1540959"/>
                <a:gd name="connsiteX1" fmla="*/ 2675932 w 2866804"/>
                <a:gd name="connsiteY1" fmla="*/ 0 h 1540959"/>
                <a:gd name="connsiteX2" fmla="*/ 2866804 w 2866804"/>
                <a:gd name="connsiteY2" fmla="*/ 190872 h 1540959"/>
                <a:gd name="connsiteX3" fmla="*/ 2866804 w 2866804"/>
                <a:gd name="connsiteY3" fmla="*/ 1278767 h 1540959"/>
                <a:gd name="connsiteX4" fmla="*/ 2849342 w 2866804"/>
                <a:gd name="connsiteY4" fmla="*/ 1286451 h 1540959"/>
                <a:gd name="connsiteX5" fmla="*/ 1433402 w 2866804"/>
                <a:gd name="connsiteY5" fmla="*/ 1540959 h 1540959"/>
                <a:gd name="connsiteX6" fmla="*/ 17463 w 2866804"/>
                <a:gd name="connsiteY6" fmla="*/ 1286451 h 1540959"/>
                <a:gd name="connsiteX7" fmla="*/ 0 w 2866804"/>
                <a:gd name="connsiteY7" fmla="*/ 1278767 h 1540959"/>
                <a:gd name="connsiteX8" fmla="*/ 0 w 2866804"/>
                <a:gd name="connsiteY8" fmla="*/ 190872 h 1540959"/>
                <a:gd name="connsiteX9" fmla="*/ 190872 w 2866804"/>
                <a:gd name="connsiteY9" fmla="*/ 0 h 154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6804" h="1540959">
                  <a:moveTo>
                    <a:pt x="190872" y="0"/>
                  </a:moveTo>
                  <a:lnTo>
                    <a:pt x="2675932" y="0"/>
                  </a:lnTo>
                  <a:cubicBezTo>
                    <a:pt x="2781348" y="0"/>
                    <a:pt x="2866804" y="85456"/>
                    <a:pt x="2866804" y="190872"/>
                  </a:cubicBezTo>
                  <a:lnTo>
                    <a:pt x="2866804" y="1278767"/>
                  </a:lnTo>
                  <a:lnTo>
                    <a:pt x="2849342" y="1286451"/>
                  </a:lnTo>
                  <a:cubicBezTo>
                    <a:pt x="2445154" y="1447134"/>
                    <a:pt x="1957898" y="1540959"/>
                    <a:pt x="1433402" y="1540959"/>
                  </a:cubicBezTo>
                  <a:cubicBezTo>
                    <a:pt x="908906" y="1540959"/>
                    <a:pt x="421651" y="1447134"/>
                    <a:pt x="17463" y="1286451"/>
                  </a:cubicBezTo>
                  <a:lnTo>
                    <a:pt x="0" y="1278767"/>
                  </a:lnTo>
                  <a:lnTo>
                    <a:pt x="0" y="190872"/>
                  </a:lnTo>
                  <a:cubicBezTo>
                    <a:pt x="0" y="85456"/>
                    <a:pt x="85456" y="0"/>
                    <a:pt x="190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88900" dist="25400" dir="5400000" algn="t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69" name="TextBox 85">
              <a:extLst>
                <a:ext uri="{FF2B5EF4-FFF2-40B4-BE49-F238E27FC236}">
                  <a16:creationId xmlns:a16="http://schemas.microsoft.com/office/drawing/2014/main" id="{29067A8D-4A29-1161-861F-D283538FC877}"/>
                </a:ext>
              </a:extLst>
            </p:cNvPr>
            <p:cNvSpPr txBox="1"/>
            <p:nvPr/>
          </p:nvSpPr>
          <p:spPr>
            <a:xfrm>
              <a:off x="8314788" y="1788475"/>
              <a:ext cx="22980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On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-chain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Reputation 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&amp; 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Penalty System</a:t>
              </a:r>
            </a:p>
          </p:txBody>
        </p:sp>
        <p:grpSp>
          <p:nvGrpSpPr>
            <p:cNvPr id="87" name="Group 8">
              <a:extLst>
                <a:ext uri="{FF2B5EF4-FFF2-40B4-BE49-F238E27FC236}">
                  <a16:creationId xmlns:a16="http://schemas.microsoft.com/office/drawing/2014/main" id="{0CFE78C8-51D7-684A-15DE-143F47CD7034}"/>
                </a:ext>
              </a:extLst>
            </p:cNvPr>
            <p:cNvGrpSpPr/>
            <p:nvPr/>
          </p:nvGrpSpPr>
          <p:grpSpPr>
            <a:xfrm>
              <a:off x="4812630" y="4031876"/>
              <a:ext cx="2697908" cy="1704564"/>
              <a:chOff x="4946294" y="3746108"/>
              <a:chExt cx="2697908" cy="1704564"/>
            </a:xfrm>
          </p:grpSpPr>
          <p:grpSp>
            <p:nvGrpSpPr>
              <p:cNvPr id="89" name="Group 61">
                <a:extLst>
                  <a:ext uri="{FF2B5EF4-FFF2-40B4-BE49-F238E27FC236}">
                    <a16:creationId xmlns:a16="http://schemas.microsoft.com/office/drawing/2014/main" id="{BB7528FB-3741-C455-6197-C7025267BF6E}"/>
                  </a:ext>
                </a:extLst>
              </p:cNvPr>
              <p:cNvGrpSpPr/>
              <p:nvPr/>
            </p:nvGrpSpPr>
            <p:grpSpPr>
              <a:xfrm>
                <a:off x="4946995" y="3746108"/>
                <a:ext cx="2697207" cy="307777"/>
                <a:chOff x="1576890" y="3717351"/>
                <a:chExt cx="2697207" cy="307777"/>
              </a:xfrm>
            </p:grpSpPr>
            <p:sp>
              <p:nvSpPr>
                <p:cNvPr id="102" name="TextBox 62">
                  <a:extLst>
                    <a:ext uri="{FF2B5EF4-FFF2-40B4-BE49-F238E27FC236}">
                      <a16:creationId xmlns:a16="http://schemas.microsoft.com/office/drawing/2014/main" id="{60D0E2A4-E31E-0700-55BA-19FC12326C4D}"/>
                    </a:ext>
                  </a:extLst>
                </p:cNvPr>
                <p:cNvSpPr txBox="1"/>
                <p:nvPr/>
              </p:nvSpPr>
              <p:spPr>
                <a:xfrm>
                  <a:off x="1816679" y="3717351"/>
                  <a:ext cx="24574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Flexible For Users &amp; Services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103" name="Freeform 124">
                  <a:extLst>
                    <a:ext uri="{FF2B5EF4-FFF2-40B4-BE49-F238E27FC236}">
                      <a16:creationId xmlns:a16="http://schemas.microsoft.com/office/drawing/2014/main" id="{C9E94926-F7E6-4037-645A-320F00313E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6890" y="3811268"/>
                  <a:ext cx="221128" cy="159502"/>
                </a:xfrm>
                <a:custGeom>
                  <a:avLst/>
                  <a:gdLst>
                    <a:gd name="T0" fmla="*/ 86 w 204"/>
                    <a:gd name="T1" fmla="*/ 148 h 148"/>
                    <a:gd name="T2" fmla="*/ 75 w 204"/>
                    <a:gd name="T3" fmla="*/ 142 h 148"/>
                    <a:gd name="T4" fmla="*/ 10 w 204"/>
                    <a:gd name="T5" fmla="*/ 82 h 148"/>
                    <a:gd name="T6" fmla="*/ 7 w 204"/>
                    <a:gd name="T7" fmla="*/ 60 h 148"/>
                    <a:gd name="T8" fmla="*/ 29 w 204"/>
                    <a:gd name="T9" fmla="*/ 38 h 148"/>
                    <a:gd name="T10" fmla="*/ 36 w 204"/>
                    <a:gd name="T11" fmla="*/ 36 h 148"/>
                    <a:gd name="T12" fmla="*/ 48 w 204"/>
                    <a:gd name="T13" fmla="*/ 42 h 148"/>
                    <a:gd name="T14" fmla="*/ 77 w 204"/>
                    <a:gd name="T15" fmla="*/ 71 h 148"/>
                    <a:gd name="T16" fmla="*/ 87 w 204"/>
                    <a:gd name="T17" fmla="*/ 76 h 148"/>
                    <a:gd name="T18" fmla="*/ 95 w 204"/>
                    <a:gd name="T19" fmla="*/ 71 h 148"/>
                    <a:gd name="T20" fmla="*/ 158 w 204"/>
                    <a:gd name="T21" fmla="*/ 4 h 148"/>
                    <a:gd name="T22" fmla="*/ 168 w 204"/>
                    <a:gd name="T23" fmla="*/ 0 h 148"/>
                    <a:gd name="T24" fmla="*/ 178 w 204"/>
                    <a:gd name="T25" fmla="*/ 4 h 148"/>
                    <a:gd name="T26" fmla="*/ 200 w 204"/>
                    <a:gd name="T27" fmla="*/ 26 h 148"/>
                    <a:gd name="T28" fmla="*/ 204 w 204"/>
                    <a:gd name="T29" fmla="*/ 35 h 148"/>
                    <a:gd name="T30" fmla="*/ 198 w 204"/>
                    <a:gd name="T31" fmla="*/ 47 h 148"/>
                    <a:gd name="T32" fmla="*/ 99 w 204"/>
                    <a:gd name="T33" fmla="*/ 142 h 148"/>
                    <a:gd name="T34" fmla="*/ 86 w 204"/>
                    <a:gd name="T35" fmla="*/ 148 h 148"/>
                    <a:gd name="T36" fmla="*/ 34 w 204"/>
                    <a:gd name="T37" fmla="*/ 44 h 148"/>
                    <a:gd name="T38" fmla="*/ 12 w 204"/>
                    <a:gd name="T39" fmla="*/ 65 h 148"/>
                    <a:gd name="T40" fmla="*/ 15 w 204"/>
                    <a:gd name="T41" fmla="*/ 76 h 148"/>
                    <a:gd name="T42" fmla="*/ 80 w 204"/>
                    <a:gd name="T43" fmla="*/ 137 h 148"/>
                    <a:gd name="T44" fmla="*/ 86 w 204"/>
                    <a:gd name="T45" fmla="*/ 141 h 148"/>
                    <a:gd name="T46" fmla="*/ 94 w 204"/>
                    <a:gd name="T47" fmla="*/ 137 h 148"/>
                    <a:gd name="T48" fmla="*/ 193 w 204"/>
                    <a:gd name="T49" fmla="*/ 42 h 148"/>
                    <a:gd name="T50" fmla="*/ 197 w 204"/>
                    <a:gd name="T51" fmla="*/ 35 h 148"/>
                    <a:gd name="T52" fmla="*/ 195 w 204"/>
                    <a:gd name="T53" fmla="*/ 31 h 148"/>
                    <a:gd name="T54" fmla="*/ 195 w 204"/>
                    <a:gd name="T55" fmla="*/ 31 h 148"/>
                    <a:gd name="T56" fmla="*/ 174 w 204"/>
                    <a:gd name="T57" fmla="*/ 10 h 148"/>
                    <a:gd name="T58" fmla="*/ 168 w 204"/>
                    <a:gd name="T59" fmla="*/ 7 h 148"/>
                    <a:gd name="T60" fmla="*/ 163 w 204"/>
                    <a:gd name="T61" fmla="*/ 9 h 148"/>
                    <a:gd name="T62" fmla="*/ 101 w 204"/>
                    <a:gd name="T63" fmla="*/ 76 h 148"/>
                    <a:gd name="T64" fmla="*/ 87 w 204"/>
                    <a:gd name="T65" fmla="*/ 84 h 148"/>
                    <a:gd name="T66" fmla="*/ 72 w 204"/>
                    <a:gd name="T67" fmla="*/ 76 h 148"/>
                    <a:gd name="T68" fmla="*/ 43 w 204"/>
                    <a:gd name="T69" fmla="*/ 47 h 148"/>
                    <a:gd name="T70" fmla="*/ 36 w 204"/>
                    <a:gd name="T71" fmla="*/ 43 h 148"/>
                    <a:gd name="T72" fmla="*/ 34 w 204"/>
                    <a:gd name="T73" fmla="*/ 4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4" h="148">
                      <a:moveTo>
                        <a:pt x="86" y="148"/>
                      </a:moveTo>
                      <a:cubicBezTo>
                        <a:pt x="83" y="148"/>
                        <a:pt x="79" y="147"/>
                        <a:pt x="75" y="14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6" y="78"/>
                        <a:pt x="0" y="69"/>
                        <a:pt x="7" y="60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32" y="36"/>
                        <a:pt x="36" y="36"/>
                      </a:cubicBezTo>
                      <a:cubicBezTo>
                        <a:pt x="39" y="36"/>
                        <a:pt x="44" y="37"/>
                        <a:pt x="48" y="42"/>
                      </a:cubicBezTo>
                      <a:cubicBezTo>
                        <a:pt x="77" y="71"/>
                        <a:pt x="77" y="71"/>
                        <a:pt x="77" y="71"/>
                      </a:cubicBezTo>
                      <a:cubicBezTo>
                        <a:pt x="78" y="72"/>
                        <a:pt x="82" y="76"/>
                        <a:pt x="87" y="76"/>
                      </a:cubicBezTo>
                      <a:cubicBezTo>
                        <a:pt x="90" y="76"/>
                        <a:pt x="92" y="75"/>
                        <a:pt x="95" y="71"/>
                      </a:cubicBezTo>
                      <a:cubicBezTo>
                        <a:pt x="158" y="4"/>
                        <a:pt x="158" y="4"/>
                        <a:pt x="158" y="4"/>
                      </a:cubicBezTo>
                      <a:cubicBezTo>
                        <a:pt x="159" y="3"/>
                        <a:pt x="162" y="0"/>
                        <a:pt x="168" y="0"/>
                      </a:cubicBezTo>
                      <a:cubicBezTo>
                        <a:pt x="172" y="0"/>
                        <a:pt x="175" y="2"/>
                        <a:pt x="178" y="4"/>
                      </a:cubicBezTo>
                      <a:cubicBezTo>
                        <a:pt x="200" y="26"/>
                        <a:pt x="200" y="26"/>
                        <a:pt x="200" y="26"/>
                      </a:cubicBezTo>
                      <a:cubicBezTo>
                        <a:pt x="201" y="27"/>
                        <a:pt x="204" y="30"/>
                        <a:pt x="204" y="35"/>
                      </a:cubicBezTo>
                      <a:cubicBezTo>
                        <a:pt x="204" y="39"/>
                        <a:pt x="202" y="43"/>
                        <a:pt x="198" y="47"/>
                      </a:cubicBezTo>
                      <a:cubicBezTo>
                        <a:pt x="99" y="142"/>
                        <a:pt x="99" y="142"/>
                        <a:pt x="99" y="142"/>
                      </a:cubicBezTo>
                      <a:cubicBezTo>
                        <a:pt x="99" y="142"/>
                        <a:pt x="93" y="148"/>
                        <a:pt x="86" y="148"/>
                      </a:cubicBezTo>
                      <a:close/>
                      <a:moveTo>
                        <a:pt x="34" y="44"/>
                      </a:move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8" y="70"/>
                        <a:pt x="15" y="76"/>
                        <a:pt x="15" y="76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82" y="140"/>
                        <a:pt x="84" y="141"/>
                        <a:pt x="86" y="141"/>
                      </a:cubicBezTo>
                      <a:cubicBezTo>
                        <a:pt x="90" y="141"/>
                        <a:pt x="93" y="138"/>
                        <a:pt x="94" y="137"/>
                      </a:cubicBezTo>
                      <a:cubicBezTo>
                        <a:pt x="193" y="42"/>
                        <a:pt x="193" y="42"/>
                        <a:pt x="193" y="42"/>
                      </a:cubicBezTo>
                      <a:cubicBezTo>
                        <a:pt x="195" y="40"/>
                        <a:pt x="197" y="37"/>
                        <a:pt x="197" y="35"/>
                      </a:cubicBezTo>
                      <a:cubicBezTo>
                        <a:pt x="197" y="33"/>
                        <a:pt x="195" y="31"/>
                        <a:pt x="195" y="31"/>
                      </a:cubicBezTo>
                      <a:cubicBezTo>
                        <a:pt x="195" y="31"/>
                        <a:pt x="195" y="31"/>
                        <a:pt x="195" y="31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2" y="8"/>
                        <a:pt x="170" y="7"/>
                        <a:pt x="168" y="7"/>
                      </a:cubicBezTo>
                      <a:cubicBezTo>
                        <a:pt x="165" y="7"/>
                        <a:pt x="163" y="9"/>
                        <a:pt x="163" y="9"/>
                      </a:cubicBezTo>
                      <a:cubicBezTo>
                        <a:pt x="101" y="76"/>
                        <a:pt x="101" y="76"/>
                        <a:pt x="101" y="76"/>
                      </a:cubicBezTo>
                      <a:cubicBezTo>
                        <a:pt x="97" y="81"/>
                        <a:pt x="92" y="84"/>
                        <a:pt x="87" y="84"/>
                      </a:cubicBezTo>
                      <a:cubicBezTo>
                        <a:pt x="78" y="84"/>
                        <a:pt x="72" y="76"/>
                        <a:pt x="72" y="76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1" y="44"/>
                        <a:pt x="38" y="43"/>
                        <a:pt x="36" y="43"/>
                      </a:cubicBezTo>
                      <a:cubicBezTo>
                        <a:pt x="35" y="43"/>
                        <a:pt x="34" y="43"/>
                        <a:pt x="34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0" name="Group 64">
                <a:extLst>
                  <a:ext uri="{FF2B5EF4-FFF2-40B4-BE49-F238E27FC236}">
                    <a16:creationId xmlns:a16="http://schemas.microsoft.com/office/drawing/2014/main" id="{6CA921B5-010B-FEBF-35BB-8F5F89BCBEB4}"/>
                  </a:ext>
                </a:extLst>
              </p:cNvPr>
              <p:cNvGrpSpPr/>
              <p:nvPr/>
            </p:nvGrpSpPr>
            <p:grpSpPr>
              <a:xfrm>
                <a:off x="4946994" y="4041444"/>
                <a:ext cx="2627029" cy="307777"/>
                <a:chOff x="1576890" y="3717351"/>
                <a:chExt cx="2627029" cy="307777"/>
              </a:xfrm>
            </p:grpSpPr>
            <p:sp>
              <p:nvSpPr>
                <p:cNvPr id="100" name="TextBox 65">
                  <a:extLst>
                    <a:ext uri="{FF2B5EF4-FFF2-40B4-BE49-F238E27FC236}">
                      <a16:creationId xmlns:a16="http://schemas.microsoft.com/office/drawing/2014/main" id="{03EA8012-4AE8-133F-900D-2BCD3AEAA14C}"/>
                    </a:ext>
                  </a:extLst>
                </p:cNvPr>
                <p:cNvSpPr txBox="1"/>
                <p:nvPr/>
              </p:nvSpPr>
              <p:spPr>
                <a:xfrm>
                  <a:off x="1816678" y="3717351"/>
                  <a:ext cx="23872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Covers Diverse Industries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101" name="Freeform 124">
                  <a:extLst>
                    <a:ext uri="{FF2B5EF4-FFF2-40B4-BE49-F238E27FC236}">
                      <a16:creationId xmlns:a16="http://schemas.microsoft.com/office/drawing/2014/main" id="{F3769712-5DFE-D5B0-09FF-C980EE494A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6890" y="3811268"/>
                  <a:ext cx="221128" cy="159502"/>
                </a:xfrm>
                <a:custGeom>
                  <a:avLst/>
                  <a:gdLst>
                    <a:gd name="T0" fmla="*/ 86 w 204"/>
                    <a:gd name="T1" fmla="*/ 148 h 148"/>
                    <a:gd name="T2" fmla="*/ 75 w 204"/>
                    <a:gd name="T3" fmla="*/ 142 h 148"/>
                    <a:gd name="T4" fmla="*/ 10 w 204"/>
                    <a:gd name="T5" fmla="*/ 82 h 148"/>
                    <a:gd name="T6" fmla="*/ 7 w 204"/>
                    <a:gd name="T7" fmla="*/ 60 h 148"/>
                    <a:gd name="T8" fmla="*/ 29 w 204"/>
                    <a:gd name="T9" fmla="*/ 38 h 148"/>
                    <a:gd name="T10" fmla="*/ 36 w 204"/>
                    <a:gd name="T11" fmla="*/ 36 h 148"/>
                    <a:gd name="T12" fmla="*/ 48 w 204"/>
                    <a:gd name="T13" fmla="*/ 42 h 148"/>
                    <a:gd name="T14" fmla="*/ 77 w 204"/>
                    <a:gd name="T15" fmla="*/ 71 h 148"/>
                    <a:gd name="T16" fmla="*/ 87 w 204"/>
                    <a:gd name="T17" fmla="*/ 76 h 148"/>
                    <a:gd name="T18" fmla="*/ 95 w 204"/>
                    <a:gd name="T19" fmla="*/ 71 h 148"/>
                    <a:gd name="T20" fmla="*/ 158 w 204"/>
                    <a:gd name="T21" fmla="*/ 4 h 148"/>
                    <a:gd name="T22" fmla="*/ 168 w 204"/>
                    <a:gd name="T23" fmla="*/ 0 h 148"/>
                    <a:gd name="T24" fmla="*/ 178 w 204"/>
                    <a:gd name="T25" fmla="*/ 4 h 148"/>
                    <a:gd name="T26" fmla="*/ 200 w 204"/>
                    <a:gd name="T27" fmla="*/ 26 h 148"/>
                    <a:gd name="T28" fmla="*/ 204 w 204"/>
                    <a:gd name="T29" fmla="*/ 35 h 148"/>
                    <a:gd name="T30" fmla="*/ 198 w 204"/>
                    <a:gd name="T31" fmla="*/ 47 h 148"/>
                    <a:gd name="T32" fmla="*/ 99 w 204"/>
                    <a:gd name="T33" fmla="*/ 142 h 148"/>
                    <a:gd name="T34" fmla="*/ 86 w 204"/>
                    <a:gd name="T35" fmla="*/ 148 h 148"/>
                    <a:gd name="T36" fmla="*/ 34 w 204"/>
                    <a:gd name="T37" fmla="*/ 44 h 148"/>
                    <a:gd name="T38" fmla="*/ 12 w 204"/>
                    <a:gd name="T39" fmla="*/ 65 h 148"/>
                    <a:gd name="T40" fmla="*/ 15 w 204"/>
                    <a:gd name="T41" fmla="*/ 76 h 148"/>
                    <a:gd name="T42" fmla="*/ 80 w 204"/>
                    <a:gd name="T43" fmla="*/ 137 h 148"/>
                    <a:gd name="T44" fmla="*/ 86 w 204"/>
                    <a:gd name="T45" fmla="*/ 141 h 148"/>
                    <a:gd name="T46" fmla="*/ 94 w 204"/>
                    <a:gd name="T47" fmla="*/ 137 h 148"/>
                    <a:gd name="T48" fmla="*/ 193 w 204"/>
                    <a:gd name="T49" fmla="*/ 42 h 148"/>
                    <a:gd name="T50" fmla="*/ 197 w 204"/>
                    <a:gd name="T51" fmla="*/ 35 h 148"/>
                    <a:gd name="T52" fmla="*/ 195 w 204"/>
                    <a:gd name="T53" fmla="*/ 31 h 148"/>
                    <a:gd name="T54" fmla="*/ 195 w 204"/>
                    <a:gd name="T55" fmla="*/ 31 h 148"/>
                    <a:gd name="T56" fmla="*/ 174 w 204"/>
                    <a:gd name="T57" fmla="*/ 10 h 148"/>
                    <a:gd name="T58" fmla="*/ 168 w 204"/>
                    <a:gd name="T59" fmla="*/ 7 h 148"/>
                    <a:gd name="T60" fmla="*/ 163 w 204"/>
                    <a:gd name="T61" fmla="*/ 9 h 148"/>
                    <a:gd name="T62" fmla="*/ 101 w 204"/>
                    <a:gd name="T63" fmla="*/ 76 h 148"/>
                    <a:gd name="T64" fmla="*/ 87 w 204"/>
                    <a:gd name="T65" fmla="*/ 84 h 148"/>
                    <a:gd name="T66" fmla="*/ 72 w 204"/>
                    <a:gd name="T67" fmla="*/ 76 h 148"/>
                    <a:gd name="T68" fmla="*/ 43 w 204"/>
                    <a:gd name="T69" fmla="*/ 47 h 148"/>
                    <a:gd name="T70" fmla="*/ 36 w 204"/>
                    <a:gd name="T71" fmla="*/ 43 h 148"/>
                    <a:gd name="T72" fmla="*/ 34 w 204"/>
                    <a:gd name="T73" fmla="*/ 4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4" h="148">
                      <a:moveTo>
                        <a:pt x="86" y="148"/>
                      </a:moveTo>
                      <a:cubicBezTo>
                        <a:pt x="83" y="148"/>
                        <a:pt x="79" y="147"/>
                        <a:pt x="75" y="14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6" y="78"/>
                        <a:pt x="0" y="69"/>
                        <a:pt x="7" y="60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32" y="36"/>
                        <a:pt x="36" y="36"/>
                      </a:cubicBezTo>
                      <a:cubicBezTo>
                        <a:pt x="39" y="36"/>
                        <a:pt x="44" y="37"/>
                        <a:pt x="48" y="42"/>
                      </a:cubicBezTo>
                      <a:cubicBezTo>
                        <a:pt x="77" y="71"/>
                        <a:pt x="77" y="71"/>
                        <a:pt x="77" y="71"/>
                      </a:cubicBezTo>
                      <a:cubicBezTo>
                        <a:pt x="78" y="72"/>
                        <a:pt x="82" y="76"/>
                        <a:pt x="87" y="76"/>
                      </a:cubicBezTo>
                      <a:cubicBezTo>
                        <a:pt x="90" y="76"/>
                        <a:pt x="92" y="75"/>
                        <a:pt x="95" y="71"/>
                      </a:cubicBezTo>
                      <a:cubicBezTo>
                        <a:pt x="158" y="4"/>
                        <a:pt x="158" y="4"/>
                        <a:pt x="158" y="4"/>
                      </a:cubicBezTo>
                      <a:cubicBezTo>
                        <a:pt x="159" y="3"/>
                        <a:pt x="162" y="0"/>
                        <a:pt x="168" y="0"/>
                      </a:cubicBezTo>
                      <a:cubicBezTo>
                        <a:pt x="172" y="0"/>
                        <a:pt x="175" y="2"/>
                        <a:pt x="178" y="4"/>
                      </a:cubicBezTo>
                      <a:cubicBezTo>
                        <a:pt x="200" y="26"/>
                        <a:pt x="200" y="26"/>
                        <a:pt x="200" y="26"/>
                      </a:cubicBezTo>
                      <a:cubicBezTo>
                        <a:pt x="201" y="27"/>
                        <a:pt x="204" y="30"/>
                        <a:pt x="204" y="35"/>
                      </a:cubicBezTo>
                      <a:cubicBezTo>
                        <a:pt x="204" y="39"/>
                        <a:pt x="202" y="43"/>
                        <a:pt x="198" y="47"/>
                      </a:cubicBezTo>
                      <a:cubicBezTo>
                        <a:pt x="99" y="142"/>
                        <a:pt x="99" y="142"/>
                        <a:pt x="99" y="142"/>
                      </a:cubicBezTo>
                      <a:cubicBezTo>
                        <a:pt x="99" y="142"/>
                        <a:pt x="93" y="148"/>
                        <a:pt x="86" y="148"/>
                      </a:cubicBezTo>
                      <a:close/>
                      <a:moveTo>
                        <a:pt x="34" y="44"/>
                      </a:move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8" y="70"/>
                        <a:pt x="15" y="76"/>
                        <a:pt x="15" y="76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82" y="140"/>
                        <a:pt x="84" y="141"/>
                        <a:pt x="86" y="141"/>
                      </a:cubicBezTo>
                      <a:cubicBezTo>
                        <a:pt x="90" y="141"/>
                        <a:pt x="93" y="138"/>
                        <a:pt x="94" y="137"/>
                      </a:cubicBezTo>
                      <a:cubicBezTo>
                        <a:pt x="193" y="42"/>
                        <a:pt x="193" y="42"/>
                        <a:pt x="193" y="42"/>
                      </a:cubicBezTo>
                      <a:cubicBezTo>
                        <a:pt x="195" y="40"/>
                        <a:pt x="197" y="37"/>
                        <a:pt x="197" y="35"/>
                      </a:cubicBezTo>
                      <a:cubicBezTo>
                        <a:pt x="197" y="33"/>
                        <a:pt x="195" y="31"/>
                        <a:pt x="195" y="31"/>
                      </a:cubicBezTo>
                      <a:cubicBezTo>
                        <a:pt x="195" y="31"/>
                        <a:pt x="195" y="31"/>
                        <a:pt x="195" y="31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2" y="8"/>
                        <a:pt x="170" y="7"/>
                        <a:pt x="168" y="7"/>
                      </a:cubicBezTo>
                      <a:cubicBezTo>
                        <a:pt x="165" y="7"/>
                        <a:pt x="163" y="9"/>
                        <a:pt x="163" y="9"/>
                      </a:cubicBezTo>
                      <a:cubicBezTo>
                        <a:pt x="101" y="76"/>
                        <a:pt x="101" y="76"/>
                        <a:pt x="101" y="76"/>
                      </a:cubicBezTo>
                      <a:cubicBezTo>
                        <a:pt x="97" y="81"/>
                        <a:pt x="92" y="84"/>
                        <a:pt x="87" y="84"/>
                      </a:cubicBezTo>
                      <a:cubicBezTo>
                        <a:pt x="78" y="84"/>
                        <a:pt x="72" y="76"/>
                        <a:pt x="72" y="76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1" y="44"/>
                        <a:pt x="38" y="43"/>
                        <a:pt x="36" y="43"/>
                      </a:cubicBezTo>
                      <a:cubicBezTo>
                        <a:pt x="35" y="43"/>
                        <a:pt x="34" y="43"/>
                        <a:pt x="34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1" name="Group 67">
                <a:extLst>
                  <a:ext uri="{FF2B5EF4-FFF2-40B4-BE49-F238E27FC236}">
                    <a16:creationId xmlns:a16="http://schemas.microsoft.com/office/drawing/2014/main" id="{618C1B75-A3C2-988E-0B96-1B3077677583}"/>
                  </a:ext>
                </a:extLst>
              </p:cNvPr>
              <p:cNvGrpSpPr/>
              <p:nvPr/>
            </p:nvGrpSpPr>
            <p:grpSpPr>
              <a:xfrm>
                <a:off x="4946993" y="4336780"/>
                <a:ext cx="2627029" cy="523220"/>
                <a:chOff x="1576890" y="3717351"/>
                <a:chExt cx="2627029" cy="523220"/>
              </a:xfrm>
            </p:grpSpPr>
            <p:sp>
              <p:nvSpPr>
                <p:cNvPr id="98" name="TextBox 68">
                  <a:extLst>
                    <a:ext uri="{FF2B5EF4-FFF2-40B4-BE49-F238E27FC236}">
                      <a16:creationId xmlns:a16="http://schemas.microsoft.com/office/drawing/2014/main" id="{F1E1BD65-3F7C-742D-C0F9-E63B51DE74EA}"/>
                    </a:ext>
                  </a:extLst>
                </p:cNvPr>
                <p:cNvSpPr txBox="1"/>
                <p:nvPr/>
              </p:nvSpPr>
              <p:spPr>
                <a:xfrm>
                  <a:off x="1816678" y="3717351"/>
                  <a:ext cx="238724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User-defined Trust-based Entry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99" name="Freeform 124">
                  <a:extLst>
                    <a:ext uri="{FF2B5EF4-FFF2-40B4-BE49-F238E27FC236}">
                      <a16:creationId xmlns:a16="http://schemas.microsoft.com/office/drawing/2014/main" id="{3ECFC447-8272-BF5A-5AC3-CE24C0CD8C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6890" y="3811268"/>
                  <a:ext cx="221128" cy="159502"/>
                </a:xfrm>
                <a:custGeom>
                  <a:avLst/>
                  <a:gdLst>
                    <a:gd name="T0" fmla="*/ 86 w 204"/>
                    <a:gd name="T1" fmla="*/ 148 h 148"/>
                    <a:gd name="T2" fmla="*/ 75 w 204"/>
                    <a:gd name="T3" fmla="*/ 142 h 148"/>
                    <a:gd name="T4" fmla="*/ 10 w 204"/>
                    <a:gd name="T5" fmla="*/ 82 h 148"/>
                    <a:gd name="T6" fmla="*/ 7 w 204"/>
                    <a:gd name="T7" fmla="*/ 60 h 148"/>
                    <a:gd name="T8" fmla="*/ 29 w 204"/>
                    <a:gd name="T9" fmla="*/ 38 h 148"/>
                    <a:gd name="T10" fmla="*/ 36 w 204"/>
                    <a:gd name="T11" fmla="*/ 36 h 148"/>
                    <a:gd name="T12" fmla="*/ 48 w 204"/>
                    <a:gd name="T13" fmla="*/ 42 h 148"/>
                    <a:gd name="T14" fmla="*/ 77 w 204"/>
                    <a:gd name="T15" fmla="*/ 71 h 148"/>
                    <a:gd name="T16" fmla="*/ 87 w 204"/>
                    <a:gd name="T17" fmla="*/ 76 h 148"/>
                    <a:gd name="T18" fmla="*/ 95 w 204"/>
                    <a:gd name="T19" fmla="*/ 71 h 148"/>
                    <a:gd name="T20" fmla="*/ 158 w 204"/>
                    <a:gd name="T21" fmla="*/ 4 h 148"/>
                    <a:gd name="T22" fmla="*/ 168 w 204"/>
                    <a:gd name="T23" fmla="*/ 0 h 148"/>
                    <a:gd name="T24" fmla="*/ 178 w 204"/>
                    <a:gd name="T25" fmla="*/ 4 h 148"/>
                    <a:gd name="T26" fmla="*/ 200 w 204"/>
                    <a:gd name="T27" fmla="*/ 26 h 148"/>
                    <a:gd name="T28" fmla="*/ 204 w 204"/>
                    <a:gd name="T29" fmla="*/ 35 h 148"/>
                    <a:gd name="T30" fmla="*/ 198 w 204"/>
                    <a:gd name="T31" fmla="*/ 47 h 148"/>
                    <a:gd name="T32" fmla="*/ 99 w 204"/>
                    <a:gd name="T33" fmla="*/ 142 h 148"/>
                    <a:gd name="T34" fmla="*/ 86 w 204"/>
                    <a:gd name="T35" fmla="*/ 148 h 148"/>
                    <a:gd name="T36" fmla="*/ 34 w 204"/>
                    <a:gd name="T37" fmla="*/ 44 h 148"/>
                    <a:gd name="T38" fmla="*/ 12 w 204"/>
                    <a:gd name="T39" fmla="*/ 65 h 148"/>
                    <a:gd name="T40" fmla="*/ 15 w 204"/>
                    <a:gd name="T41" fmla="*/ 76 h 148"/>
                    <a:gd name="T42" fmla="*/ 80 w 204"/>
                    <a:gd name="T43" fmla="*/ 137 h 148"/>
                    <a:gd name="T44" fmla="*/ 86 w 204"/>
                    <a:gd name="T45" fmla="*/ 141 h 148"/>
                    <a:gd name="T46" fmla="*/ 94 w 204"/>
                    <a:gd name="T47" fmla="*/ 137 h 148"/>
                    <a:gd name="T48" fmla="*/ 193 w 204"/>
                    <a:gd name="T49" fmla="*/ 42 h 148"/>
                    <a:gd name="T50" fmla="*/ 197 w 204"/>
                    <a:gd name="T51" fmla="*/ 35 h 148"/>
                    <a:gd name="T52" fmla="*/ 195 w 204"/>
                    <a:gd name="T53" fmla="*/ 31 h 148"/>
                    <a:gd name="T54" fmla="*/ 195 w 204"/>
                    <a:gd name="T55" fmla="*/ 31 h 148"/>
                    <a:gd name="T56" fmla="*/ 174 w 204"/>
                    <a:gd name="T57" fmla="*/ 10 h 148"/>
                    <a:gd name="T58" fmla="*/ 168 w 204"/>
                    <a:gd name="T59" fmla="*/ 7 h 148"/>
                    <a:gd name="T60" fmla="*/ 163 w 204"/>
                    <a:gd name="T61" fmla="*/ 9 h 148"/>
                    <a:gd name="T62" fmla="*/ 101 w 204"/>
                    <a:gd name="T63" fmla="*/ 76 h 148"/>
                    <a:gd name="T64" fmla="*/ 87 w 204"/>
                    <a:gd name="T65" fmla="*/ 84 h 148"/>
                    <a:gd name="T66" fmla="*/ 72 w 204"/>
                    <a:gd name="T67" fmla="*/ 76 h 148"/>
                    <a:gd name="T68" fmla="*/ 43 w 204"/>
                    <a:gd name="T69" fmla="*/ 47 h 148"/>
                    <a:gd name="T70" fmla="*/ 36 w 204"/>
                    <a:gd name="T71" fmla="*/ 43 h 148"/>
                    <a:gd name="T72" fmla="*/ 34 w 204"/>
                    <a:gd name="T73" fmla="*/ 4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4" h="148">
                      <a:moveTo>
                        <a:pt x="86" y="148"/>
                      </a:moveTo>
                      <a:cubicBezTo>
                        <a:pt x="83" y="148"/>
                        <a:pt x="79" y="147"/>
                        <a:pt x="75" y="14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6" y="78"/>
                        <a:pt x="0" y="69"/>
                        <a:pt x="7" y="60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32" y="36"/>
                        <a:pt x="36" y="36"/>
                      </a:cubicBezTo>
                      <a:cubicBezTo>
                        <a:pt x="39" y="36"/>
                        <a:pt x="44" y="37"/>
                        <a:pt x="48" y="42"/>
                      </a:cubicBezTo>
                      <a:cubicBezTo>
                        <a:pt x="77" y="71"/>
                        <a:pt x="77" y="71"/>
                        <a:pt x="77" y="71"/>
                      </a:cubicBezTo>
                      <a:cubicBezTo>
                        <a:pt x="78" y="72"/>
                        <a:pt x="82" y="76"/>
                        <a:pt x="87" y="76"/>
                      </a:cubicBezTo>
                      <a:cubicBezTo>
                        <a:pt x="90" y="76"/>
                        <a:pt x="92" y="75"/>
                        <a:pt x="95" y="71"/>
                      </a:cubicBezTo>
                      <a:cubicBezTo>
                        <a:pt x="158" y="4"/>
                        <a:pt x="158" y="4"/>
                        <a:pt x="158" y="4"/>
                      </a:cubicBezTo>
                      <a:cubicBezTo>
                        <a:pt x="159" y="3"/>
                        <a:pt x="162" y="0"/>
                        <a:pt x="168" y="0"/>
                      </a:cubicBezTo>
                      <a:cubicBezTo>
                        <a:pt x="172" y="0"/>
                        <a:pt x="175" y="2"/>
                        <a:pt x="178" y="4"/>
                      </a:cubicBezTo>
                      <a:cubicBezTo>
                        <a:pt x="200" y="26"/>
                        <a:pt x="200" y="26"/>
                        <a:pt x="200" y="26"/>
                      </a:cubicBezTo>
                      <a:cubicBezTo>
                        <a:pt x="201" y="27"/>
                        <a:pt x="204" y="30"/>
                        <a:pt x="204" y="35"/>
                      </a:cubicBezTo>
                      <a:cubicBezTo>
                        <a:pt x="204" y="39"/>
                        <a:pt x="202" y="43"/>
                        <a:pt x="198" y="47"/>
                      </a:cubicBezTo>
                      <a:cubicBezTo>
                        <a:pt x="99" y="142"/>
                        <a:pt x="99" y="142"/>
                        <a:pt x="99" y="142"/>
                      </a:cubicBezTo>
                      <a:cubicBezTo>
                        <a:pt x="99" y="142"/>
                        <a:pt x="93" y="148"/>
                        <a:pt x="86" y="148"/>
                      </a:cubicBezTo>
                      <a:close/>
                      <a:moveTo>
                        <a:pt x="34" y="44"/>
                      </a:move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8" y="70"/>
                        <a:pt x="15" y="76"/>
                        <a:pt x="15" y="76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82" y="140"/>
                        <a:pt x="84" y="141"/>
                        <a:pt x="86" y="141"/>
                      </a:cubicBezTo>
                      <a:cubicBezTo>
                        <a:pt x="90" y="141"/>
                        <a:pt x="93" y="138"/>
                        <a:pt x="94" y="137"/>
                      </a:cubicBezTo>
                      <a:cubicBezTo>
                        <a:pt x="193" y="42"/>
                        <a:pt x="193" y="42"/>
                        <a:pt x="193" y="42"/>
                      </a:cubicBezTo>
                      <a:cubicBezTo>
                        <a:pt x="195" y="40"/>
                        <a:pt x="197" y="37"/>
                        <a:pt x="197" y="35"/>
                      </a:cubicBezTo>
                      <a:cubicBezTo>
                        <a:pt x="197" y="33"/>
                        <a:pt x="195" y="31"/>
                        <a:pt x="195" y="31"/>
                      </a:cubicBezTo>
                      <a:cubicBezTo>
                        <a:pt x="195" y="31"/>
                        <a:pt x="195" y="31"/>
                        <a:pt x="195" y="31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2" y="8"/>
                        <a:pt x="170" y="7"/>
                        <a:pt x="168" y="7"/>
                      </a:cubicBezTo>
                      <a:cubicBezTo>
                        <a:pt x="165" y="7"/>
                        <a:pt x="163" y="9"/>
                        <a:pt x="163" y="9"/>
                      </a:cubicBezTo>
                      <a:cubicBezTo>
                        <a:pt x="101" y="76"/>
                        <a:pt x="101" y="76"/>
                        <a:pt x="101" y="76"/>
                      </a:cubicBezTo>
                      <a:cubicBezTo>
                        <a:pt x="97" y="81"/>
                        <a:pt x="92" y="84"/>
                        <a:pt x="87" y="84"/>
                      </a:cubicBezTo>
                      <a:cubicBezTo>
                        <a:pt x="78" y="84"/>
                        <a:pt x="72" y="76"/>
                        <a:pt x="72" y="76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1" y="44"/>
                        <a:pt x="38" y="43"/>
                        <a:pt x="36" y="43"/>
                      </a:cubicBezTo>
                      <a:cubicBezTo>
                        <a:pt x="35" y="43"/>
                        <a:pt x="34" y="43"/>
                        <a:pt x="34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2" name="Group 73">
                <a:extLst>
                  <a:ext uri="{FF2B5EF4-FFF2-40B4-BE49-F238E27FC236}">
                    <a16:creationId xmlns:a16="http://schemas.microsoft.com/office/drawing/2014/main" id="{2F8BD43F-07E6-C4FE-C1EC-AF7C9796F686}"/>
                  </a:ext>
                </a:extLst>
              </p:cNvPr>
              <p:cNvGrpSpPr/>
              <p:nvPr/>
            </p:nvGrpSpPr>
            <p:grpSpPr>
              <a:xfrm>
                <a:off x="4966232" y="4927452"/>
                <a:ext cx="2563162" cy="523220"/>
                <a:chOff x="1566378" y="4888272"/>
                <a:chExt cx="2563162" cy="523220"/>
              </a:xfrm>
            </p:grpSpPr>
            <p:sp>
              <p:nvSpPr>
                <p:cNvPr id="96" name="TextBox 74">
                  <a:extLst>
                    <a:ext uri="{FF2B5EF4-FFF2-40B4-BE49-F238E27FC236}">
                      <a16:creationId xmlns:a16="http://schemas.microsoft.com/office/drawing/2014/main" id="{6B0D1C15-AA8D-DE88-0CF0-BE96AF7D54FA}"/>
                    </a:ext>
                  </a:extLst>
                </p:cNvPr>
                <p:cNvSpPr txBox="1"/>
                <p:nvPr/>
              </p:nvSpPr>
              <p:spPr>
                <a:xfrm>
                  <a:off x="1786925" y="4888272"/>
                  <a:ext cx="23426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 Platform Bias Toward A Single Flow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97" name="Freeform 125">
                  <a:extLst>
                    <a:ext uri="{FF2B5EF4-FFF2-40B4-BE49-F238E27FC236}">
                      <a16:creationId xmlns:a16="http://schemas.microsoft.com/office/drawing/2014/main" id="{44F899EA-6A32-A8F9-727C-38E18F53E0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66378" y="4971313"/>
                  <a:ext cx="181253" cy="181253"/>
                </a:xfrm>
                <a:custGeom>
                  <a:avLst/>
                  <a:gdLst>
                    <a:gd name="T0" fmla="*/ 143 w 168"/>
                    <a:gd name="T1" fmla="*/ 167 h 168"/>
                    <a:gd name="T2" fmla="*/ 135 w 168"/>
                    <a:gd name="T3" fmla="*/ 163 h 168"/>
                    <a:gd name="T4" fmla="*/ 84 w 168"/>
                    <a:gd name="T5" fmla="*/ 112 h 168"/>
                    <a:gd name="T6" fmla="*/ 33 w 168"/>
                    <a:gd name="T7" fmla="*/ 163 h 168"/>
                    <a:gd name="T8" fmla="*/ 16 w 168"/>
                    <a:gd name="T9" fmla="*/ 163 h 168"/>
                    <a:gd name="T10" fmla="*/ 5 w 168"/>
                    <a:gd name="T11" fmla="*/ 152 h 168"/>
                    <a:gd name="T12" fmla="*/ 5 w 168"/>
                    <a:gd name="T13" fmla="*/ 135 h 168"/>
                    <a:gd name="T14" fmla="*/ 56 w 168"/>
                    <a:gd name="T15" fmla="*/ 84 h 168"/>
                    <a:gd name="T16" fmla="*/ 5 w 168"/>
                    <a:gd name="T17" fmla="*/ 33 h 168"/>
                    <a:gd name="T18" fmla="*/ 1 w 168"/>
                    <a:gd name="T19" fmla="*/ 24 h 168"/>
                    <a:gd name="T20" fmla="*/ 5 w 168"/>
                    <a:gd name="T21" fmla="*/ 16 h 168"/>
                    <a:gd name="T22" fmla="*/ 16 w 168"/>
                    <a:gd name="T23" fmla="*/ 5 h 168"/>
                    <a:gd name="T24" fmla="*/ 33 w 168"/>
                    <a:gd name="T25" fmla="*/ 5 h 168"/>
                    <a:gd name="T26" fmla="*/ 84 w 168"/>
                    <a:gd name="T27" fmla="*/ 56 h 168"/>
                    <a:gd name="T28" fmla="*/ 135 w 168"/>
                    <a:gd name="T29" fmla="*/ 5 h 168"/>
                    <a:gd name="T30" fmla="*/ 152 w 168"/>
                    <a:gd name="T31" fmla="*/ 5 h 168"/>
                    <a:gd name="T32" fmla="*/ 163 w 168"/>
                    <a:gd name="T33" fmla="*/ 16 h 168"/>
                    <a:gd name="T34" fmla="*/ 167 w 168"/>
                    <a:gd name="T35" fmla="*/ 24 h 168"/>
                    <a:gd name="T36" fmla="*/ 163 w 168"/>
                    <a:gd name="T37" fmla="*/ 33 h 168"/>
                    <a:gd name="T38" fmla="*/ 112 w 168"/>
                    <a:gd name="T39" fmla="*/ 84 h 168"/>
                    <a:gd name="T40" fmla="*/ 163 w 168"/>
                    <a:gd name="T41" fmla="*/ 135 h 168"/>
                    <a:gd name="T42" fmla="*/ 163 w 168"/>
                    <a:gd name="T43" fmla="*/ 152 h 168"/>
                    <a:gd name="T44" fmla="*/ 152 w 168"/>
                    <a:gd name="T45" fmla="*/ 163 h 168"/>
                    <a:gd name="T46" fmla="*/ 143 w 168"/>
                    <a:gd name="T47" fmla="*/ 167 h 168"/>
                    <a:gd name="T48" fmla="*/ 84 w 168"/>
                    <a:gd name="T49" fmla="*/ 101 h 168"/>
                    <a:gd name="T50" fmla="*/ 140 w 168"/>
                    <a:gd name="T51" fmla="*/ 158 h 168"/>
                    <a:gd name="T52" fmla="*/ 146 w 168"/>
                    <a:gd name="T53" fmla="*/ 158 h 168"/>
                    <a:gd name="T54" fmla="*/ 157 w 168"/>
                    <a:gd name="T55" fmla="*/ 146 h 168"/>
                    <a:gd name="T56" fmla="*/ 157 w 168"/>
                    <a:gd name="T57" fmla="*/ 141 h 168"/>
                    <a:gd name="T58" fmla="*/ 101 w 168"/>
                    <a:gd name="T59" fmla="*/ 84 h 168"/>
                    <a:gd name="T60" fmla="*/ 157 w 168"/>
                    <a:gd name="T61" fmla="*/ 27 h 168"/>
                    <a:gd name="T62" fmla="*/ 159 w 168"/>
                    <a:gd name="T63" fmla="*/ 24 h 168"/>
                    <a:gd name="T64" fmla="*/ 157 w 168"/>
                    <a:gd name="T65" fmla="*/ 22 h 168"/>
                    <a:gd name="T66" fmla="*/ 146 w 168"/>
                    <a:gd name="T67" fmla="*/ 10 h 168"/>
                    <a:gd name="T68" fmla="*/ 140 w 168"/>
                    <a:gd name="T69" fmla="*/ 10 h 168"/>
                    <a:gd name="T70" fmla="*/ 84 w 168"/>
                    <a:gd name="T71" fmla="*/ 67 h 168"/>
                    <a:gd name="T72" fmla="*/ 27 w 168"/>
                    <a:gd name="T73" fmla="*/ 10 h 168"/>
                    <a:gd name="T74" fmla="*/ 22 w 168"/>
                    <a:gd name="T75" fmla="*/ 10 h 168"/>
                    <a:gd name="T76" fmla="*/ 10 w 168"/>
                    <a:gd name="T77" fmla="*/ 22 h 168"/>
                    <a:gd name="T78" fmla="*/ 9 w 168"/>
                    <a:gd name="T79" fmla="*/ 24 h 168"/>
                    <a:gd name="T80" fmla="*/ 10 w 168"/>
                    <a:gd name="T81" fmla="*/ 27 h 168"/>
                    <a:gd name="T82" fmla="*/ 67 w 168"/>
                    <a:gd name="T83" fmla="*/ 84 h 168"/>
                    <a:gd name="T84" fmla="*/ 10 w 168"/>
                    <a:gd name="T85" fmla="*/ 141 h 168"/>
                    <a:gd name="T86" fmla="*/ 10 w 168"/>
                    <a:gd name="T87" fmla="*/ 146 h 168"/>
                    <a:gd name="T88" fmla="*/ 22 w 168"/>
                    <a:gd name="T89" fmla="*/ 158 h 168"/>
                    <a:gd name="T90" fmla="*/ 27 w 168"/>
                    <a:gd name="T91" fmla="*/ 158 h 168"/>
                    <a:gd name="T92" fmla="*/ 84 w 168"/>
                    <a:gd name="T93" fmla="*/ 101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8" h="168">
                      <a:moveTo>
                        <a:pt x="143" y="167"/>
                      </a:moveTo>
                      <a:cubicBezTo>
                        <a:pt x="140" y="167"/>
                        <a:pt x="137" y="166"/>
                        <a:pt x="135" y="163"/>
                      </a:cubicBezTo>
                      <a:cubicBezTo>
                        <a:pt x="84" y="112"/>
                        <a:pt x="84" y="112"/>
                        <a:pt x="84" y="112"/>
                      </a:cubicBezTo>
                      <a:cubicBezTo>
                        <a:pt x="33" y="163"/>
                        <a:pt x="33" y="163"/>
                        <a:pt x="33" y="163"/>
                      </a:cubicBezTo>
                      <a:cubicBezTo>
                        <a:pt x="28" y="168"/>
                        <a:pt x="20" y="168"/>
                        <a:pt x="16" y="163"/>
                      </a:cubicBezTo>
                      <a:cubicBezTo>
                        <a:pt x="5" y="152"/>
                        <a:pt x="5" y="152"/>
                        <a:pt x="5" y="152"/>
                      </a:cubicBezTo>
                      <a:cubicBezTo>
                        <a:pt x="0" y="147"/>
                        <a:pt x="0" y="140"/>
                        <a:pt x="5" y="135"/>
                      </a:cubicBezTo>
                      <a:cubicBezTo>
                        <a:pt x="56" y="84"/>
                        <a:pt x="56" y="84"/>
                        <a:pt x="56" y="84"/>
                      </a:cubicBezTo>
                      <a:cubicBezTo>
                        <a:pt x="5" y="33"/>
                        <a:pt x="5" y="33"/>
                        <a:pt x="5" y="33"/>
                      </a:cubicBezTo>
                      <a:cubicBezTo>
                        <a:pt x="2" y="31"/>
                        <a:pt x="1" y="28"/>
                        <a:pt x="1" y="24"/>
                      </a:cubicBezTo>
                      <a:cubicBezTo>
                        <a:pt x="1" y="21"/>
                        <a:pt x="2" y="18"/>
                        <a:pt x="5" y="1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20" y="0"/>
                        <a:pt x="28" y="0"/>
                        <a:pt x="33" y="5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135" y="5"/>
                        <a:pt x="135" y="5"/>
                        <a:pt x="135" y="5"/>
                      </a:cubicBezTo>
                      <a:cubicBezTo>
                        <a:pt x="139" y="0"/>
                        <a:pt x="147" y="0"/>
                        <a:pt x="152" y="5"/>
                      </a:cubicBezTo>
                      <a:cubicBezTo>
                        <a:pt x="163" y="16"/>
                        <a:pt x="163" y="16"/>
                        <a:pt x="163" y="16"/>
                      </a:cubicBezTo>
                      <a:cubicBezTo>
                        <a:pt x="165" y="18"/>
                        <a:pt x="167" y="21"/>
                        <a:pt x="167" y="24"/>
                      </a:cubicBezTo>
                      <a:cubicBezTo>
                        <a:pt x="167" y="28"/>
                        <a:pt x="165" y="31"/>
                        <a:pt x="163" y="33"/>
                      </a:cubicBezTo>
                      <a:cubicBezTo>
                        <a:pt x="112" y="84"/>
                        <a:pt x="112" y="84"/>
                        <a:pt x="112" y="84"/>
                      </a:cubicBezTo>
                      <a:cubicBezTo>
                        <a:pt x="163" y="135"/>
                        <a:pt x="163" y="135"/>
                        <a:pt x="163" y="135"/>
                      </a:cubicBezTo>
                      <a:cubicBezTo>
                        <a:pt x="168" y="140"/>
                        <a:pt x="168" y="147"/>
                        <a:pt x="163" y="152"/>
                      </a:cubicBezTo>
                      <a:cubicBezTo>
                        <a:pt x="152" y="163"/>
                        <a:pt x="152" y="163"/>
                        <a:pt x="152" y="163"/>
                      </a:cubicBezTo>
                      <a:cubicBezTo>
                        <a:pt x="150" y="166"/>
                        <a:pt x="147" y="167"/>
                        <a:pt x="143" y="167"/>
                      </a:cubicBezTo>
                      <a:close/>
                      <a:moveTo>
                        <a:pt x="84" y="101"/>
                      </a:moveTo>
                      <a:cubicBezTo>
                        <a:pt x="140" y="158"/>
                        <a:pt x="140" y="158"/>
                        <a:pt x="140" y="158"/>
                      </a:cubicBezTo>
                      <a:cubicBezTo>
                        <a:pt x="142" y="159"/>
                        <a:pt x="145" y="159"/>
                        <a:pt x="146" y="158"/>
                      </a:cubicBezTo>
                      <a:cubicBezTo>
                        <a:pt x="157" y="146"/>
                        <a:pt x="157" y="146"/>
                        <a:pt x="157" y="146"/>
                      </a:cubicBezTo>
                      <a:cubicBezTo>
                        <a:pt x="159" y="145"/>
                        <a:pt x="159" y="142"/>
                        <a:pt x="157" y="141"/>
                      </a:cubicBezTo>
                      <a:cubicBezTo>
                        <a:pt x="101" y="84"/>
                        <a:pt x="101" y="84"/>
                        <a:pt x="101" y="84"/>
                      </a:cubicBezTo>
                      <a:cubicBezTo>
                        <a:pt x="157" y="27"/>
                        <a:pt x="157" y="27"/>
                        <a:pt x="157" y="27"/>
                      </a:cubicBezTo>
                      <a:cubicBezTo>
                        <a:pt x="158" y="26"/>
                        <a:pt x="159" y="25"/>
                        <a:pt x="159" y="24"/>
                      </a:cubicBezTo>
                      <a:cubicBezTo>
                        <a:pt x="159" y="23"/>
                        <a:pt x="158" y="22"/>
                        <a:pt x="157" y="22"/>
                      </a:cubicBezTo>
                      <a:cubicBezTo>
                        <a:pt x="146" y="10"/>
                        <a:pt x="146" y="10"/>
                        <a:pt x="146" y="10"/>
                      </a:cubicBezTo>
                      <a:cubicBezTo>
                        <a:pt x="145" y="9"/>
                        <a:pt x="142" y="9"/>
                        <a:pt x="140" y="10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3" y="9"/>
                        <a:pt x="22" y="1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9" y="22"/>
                        <a:pt x="9" y="23"/>
                        <a:pt x="9" y="24"/>
                      </a:cubicBezTo>
                      <a:cubicBezTo>
                        <a:pt x="9" y="25"/>
                        <a:pt x="9" y="26"/>
                        <a:pt x="10" y="27"/>
                      </a:cubicBez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10" y="141"/>
                        <a:pt x="10" y="141"/>
                        <a:pt x="10" y="141"/>
                      </a:cubicBezTo>
                      <a:cubicBezTo>
                        <a:pt x="9" y="142"/>
                        <a:pt x="9" y="145"/>
                        <a:pt x="10" y="146"/>
                      </a:cubicBezTo>
                      <a:cubicBezTo>
                        <a:pt x="22" y="158"/>
                        <a:pt x="22" y="158"/>
                        <a:pt x="22" y="158"/>
                      </a:cubicBezTo>
                      <a:cubicBezTo>
                        <a:pt x="23" y="159"/>
                        <a:pt x="26" y="159"/>
                        <a:pt x="27" y="158"/>
                      </a:cubicBezTo>
                      <a:lnTo>
                        <a:pt x="84" y="101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3" name="Group 108">
                <a:extLst>
                  <a:ext uri="{FF2B5EF4-FFF2-40B4-BE49-F238E27FC236}">
                    <a16:creationId xmlns:a16="http://schemas.microsoft.com/office/drawing/2014/main" id="{A1FA894F-3EE8-28AE-AE6A-9AD1D442F41B}"/>
                  </a:ext>
                </a:extLst>
              </p:cNvPr>
              <p:cNvGrpSpPr/>
              <p:nvPr/>
            </p:nvGrpSpPr>
            <p:grpSpPr>
              <a:xfrm>
                <a:off x="4946294" y="4632116"/>
                <a:ext cx="2583103" cy="307777"/>
                <a:chOff x="4946294" y="4632116"/>
                <a:chExt cx="2583103" cy="307777"/>
              </a:xfrm>
            </p:grpSpPr>
            <p:sp>
              <p:nvSpPr>
                <p:cNvPr id="94" name="TextBox 72">
                  <a:extLst>
                    <a:ext uri="{FF2B5EF4-FFF2-40B4-BE49-F238E27FC236}">
                      <a16:creationId xmlns:a16="http://schemas.microsoft.com/office/drawing/2014/main" id="{D8519776-7A5B-4485-353D-E488FC0EAFF6}"/>
                    </a:ext>
                  </a:extLst>
                </p:cNvPr>
                <p:cNvSpPr txBox="1"/>
                <p:nvPr/>
              </p:nvSpPr>
              <p:spPr>
                <a:xfrm>
                  <a:off x="5186781" y="4632116"/>
                  <a:ext cx="23426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Smart-contract Based</a:t>
                  </a:r>
                </a:p>
              </p:txBody>
            </p:sp>
            <p:sp>
              <p:nvSpPr>
                <p:cNvPr id="95" name="Freeform 124">
                  <a:extLst>
                    <a:ext uri="{FF2B5EF4-FFF2-40B4-BE49-F238E27FC236}">
                      <a16:creationId xmlns:a16="http://schemas.microsoft.com/office/drawing/2014/main" id="{422D33B5-3052-887A-B382-CD56EF0931C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46294" y="4724191"/>
                  <a:ext cx="221128" cy="159502"/>
                </a:xfrm>
                <a:custGeom>
                  <a:avLst/>
                  <a:gdLst>
                    <a:gd name="T0" fmla="*/ 86 w 204"/>
                    <a:gd name="T1" fmla="*/ 148 h 148"/>
                    <a:gd name="T2" fmla="*/ 75 w 204"/>
                    <a:gd name="T3" fmla="*/ 142 h 148"/>
                    <a:gd name="T4" fmla="*/ 10 w 204"/>
                    <a:gd name="T5" fmla="*/ 82 h 148"/>
                    <a:gd name="T6" fmla="*/ 7 w 204"/>
                    <a:gd name="T7" fmla="*/ 60 h 148"/>
                    <a:gd name="T8" fmla="*/ 29 w 204"/>
                    <a:gd name="T9" fmla="*/ 38 h 148"/>
                    <a:gd name="T10" fmla="*/ 36 w 204"/>
                    <a:gd name="T11" fmla="*/ 36 h 148"/>
                    <a:gd name="T12" fmla="*/ 48 w 204"/>
                    <a:gd name="T13" fmla="*/ 42 h 148"/>
                    <a:gd name="T14" fmla="*/ 77 w 204"/>
                    <a:gd name="T15" fmla="*/ 71 h 148"/>
                    <a:gd name="T16" fmla="*/ 87 w 204"/>
                    <a:gd name="T17" fmla="*/ 76 h 148"/>
                    <a:gd name="T18" fmla="*/ 95 w 204"/>
                    <a:gd name="T19" fmla="*/ 71 h 148"/>
                    <a:gd name="T20" fmla="*/ 158 w 204"/>
                    <a:gd name="T21" fmla="*/ 4 h 148"/>
                    <a:gd name="T22" fmla="*/ 168 w 204"/>
                    <a:gd name="T23" fmla="*/ 0 h 148"/>
                    <a:gd name="T24" fmla="*/ 178 w 204"/>
                    <a:gd name="T25" fmla="*/ 4 h 148"/>
                    <a:gd name="T26" fmla="*/ 200 w 204"/>
                    <a:gd name="T27" fmla="*/ 26 h 148"/>
                    <a:gd name="T28" fmla="*/ 204 w 204"/>
                    <a:gd name="T29" fmla="*/ 35 h 148"/>
                    <a:gd name="T30" fmla="*/ 198 w 204"/>
                    <a:gd name="T31" fmla="*/ 47 h 148"/>
                    <a:gd name="T32" fmla="*/ 99 w 204"/>
                    <a:gd name="T33" fmla="*/ 142 h 148"/>
                    <a:gd name="T34" fmla="*/ 86 w 204"/>
                    <a:gd name="T35" fmla="*/ 148 h 148"/>
                    <a:gd name="T36" fmla="*/ 34 w 204"/>
                    <a:gd name="T37" fmla="*/ 44 h 148"/>
                    <a:gd name="T38" fmla="*/ 12 w 204"/>
                    <a:gd name="T39" fmla="*/ 65 h 148"/>
                    <a:gd name="T40" fmla="*/ 15 w 204"/>
                    <a:gd name="T41" fmla="*/ 76 h 148"/>
                    <a:gd name="T42" fmla="*/ 80 w 204"/>
                    <a:gd name="T43" fmla="*/ 137 h 148"/>
                    <a:gd name="T44" fmla="*/ 86 w 204"/>
                    <a:gd name="T45" fmla="*/ 141 h 148"/>
                    <a:gd name="T46" fmla="*/ 94 w 204"/>
                    <a:gd name="T47" fmla="*/ 137 h 148"/>
                    <a:gd name="T48" fmla="*/ 193 w 204"/>
                    <a:gd name="T49" fmla="*/ 42 h 148"/>
                    <a:gd name="T50" fmla="*/ 197 w 204"/>
                    <a:gd name="T51" fmla="*/ 35 h 148"/>
                    <a:gd name="T52" fmla="*/ 195 w 204"/>
                    <a:gd name="T53" fmla="*/ 31 h 148"/>
                    <a:gd name="T54" fmla="*/ 195 w 204"/>
                    <a:gd name="T55" fmla="*/ 31 h 148"/>
                    <a:gd name="T56" fmla="*/ 174 w 204"/>
                    <a:gd name="T57" fmla="*/ 10 h 148"/>
                    <a:gd name="T58" fmla="*/ 168 w 204"/>
                    <a:gd name="T59" fmla="*/ 7 h 148"/>
                    <a:gd name="T60" fmla="*/ 163 w 204"/>
                    <a:gd name="T61" fmla="*/ 9 h 148"/>
                    <a:gd name="T62" fmla="*/ 101 w 204"/>
                    <a:gd name="T63" fmla="*/ 76 h 148"/>
                    <a:gd name="T64" fmla="*/ 87 w 204"/>
                    <a:gd name="T65" fmla="*/ 84 h 148"/>
                    <a:gd name="T66" fmla="*/ 72 w 204"/>
                    <a:gd name="T67" fmla="*/ 76 h 148"/>
                    <a:gd name="T68" fmla="*/ 43 w 204"/>
                    <a:gd name="T69" fmla="*/ 47 h 148"/>
                    <a:gd name="T70" fmla="*/ 36 w 204"/>
                    <a:gd name="T71" fmla="*/ 43 h 148"/>
                    <a:gd name="T72" fmla="*/ 34 w 204"/>
                    <a:gd name="T73" fmla="*/ 4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4" h="148">
                      <a:moveTo>
                        <a:pt x="86" y="148"/>
                      </a:moveTo>
                      <a:cubicBezTo>
                        <a:pt x="83" y="148"/>
                        <a:pt x="79" y="147"/>
                        <a:pt x="75" y="14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6" y="78"/>
                        <a:pt x="0" y="69"/>
                        <a:pt x="7" y="60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32" y="36"/>
                        <a:pt x="36" y="36"/>
                      </a:cubicBezTo>
                      <a:cubicBezTo>
                        <a:pt x="39" y="36"/>
                        <a:pt x="44" y="37"/>
                        <a:pt x="48" y="42"/>
                      </a:cubicBezTo>
                      <a:cubicBezTo>
                        <a:pt x="77" y="71"/>
                        <a:pt x="77" y="71"/>
                        <a:pt x="77" y="71"/>
                      </a:cubicBezTo>
                      <a:cubicBezTo>
                        <a:pt x="78" y="72"/>
                        <a:pt x="82" y="76"/>
                        <a:pt x="87" y="76"/>
                      </a:cubicBezTo>
                      <a:cubicBezTo>
                        <a:pt x="90" y="76"/>
                        <a:pt x="92" y="75"/>
                        <a:pt x="95" y="71"/>
                      </a:cubicBezTo>
                      <a:cubicBezTo>
                        <a:pt x="158" y="4"/>
                        <a:pt x="158" y="4"/>
                        <a:pt x="158" y="4"/>
                      </a:cubicBezTo>
                      <a:cubicBezTo>
                        <a:pt x="159" y="3"/>
                        <a:pt x="162" y="0"/>
                        <a:pt x="168" y="0"/>
                      </a:cubicBezTo>
                      <a:cubicBezTo>
                        <a:pt x="172" y="0"/>
                        <a:pt x="175" y="2"/>
                        <a:pt x="178" y="4"/>
                      </a:cubicBezTo>
                      <a:cubicBezTo>
                        <a:pt x="200" y="26"/>
                        <a:pt x="200" y="26"/>
                        <a:pt x="200" y="26"/>
                      </a:cubicBezTo>
                      <a:cubicBezTo>
                        <a:pt x="201" y="27"/>
                        <a:pt x="204" y="30"/>
                        <a:pt x="204" y="35"/>
                      </a:cubicBezTo>
                      <a:cubicBezTo>
                        <a:pt x="204" y="39"/>
                        <a:pt x="202" y="43"/>
                        <a:pt x="198" y="47"/>
                      </a:cubicBezTo>
                      <a:cubicBezTo>
                        <a:pt x="99" y="142"/>
                        <a:pt x="99" y="142"/>
                        <a:pt x="99" y="142"/>
                      </a:cubicBezTo>
                      <a:cubicBezTo>
                        <a:pt x="99" y="142"/>
                        <a:pt x="93" y="148"/>
                        <a:pt x="86" y="148"/>
                      </a:cubicBezTo>
                      <a:close/>
                      <a:moveTo>
                        <a:pt x="34" y="44"/>
                      </a:move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8" y="70"/>
                        <a:pt x="15" y="76"/>
                        <a:pt x="15" y="76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82" y="140"/>
                        <a:pt x="84" y="141"/>
                        <a:pt x="86" y="141"/>
                      </a:cubicBezTo>
                      <a:cubicBezTo>
                        <a:pt x="90" y="141"/>
                        <a:pt x="93" y="138"/>
                        <a:pt x="94" y="137"/>
                      </a:cubicBezTo>
                      <a:cubicBezTo>
                        <a:pt x="193" y="42"/>
                        <a:pt x="193" y="42"/>
                        <a:pt x="193" y="42"/>
                      </a:cubicBezTo>
                      <a:cubicBezTo>
                        <a:pt x="195" y="40"/>
                        <a:pt x="197" y="37"/>
                        <a:pt x="197" y="35"/>
                      </a:cubicBezTo>
                      <a:cubicBezTo>
                        <a:pt x="197" y="33"/>
                        <a:pt x="195" y="31"/>
                        <a:pt x="195" y="31"/>
                      </a:cubicBezTo>
                      <a:cubicBezTo>
                        <a:pt x="195" y="31"/>
                        <a:pt x="195" y="31"/>
                        <a:pt x="195" y="31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2" y="8"/>
                        <a:pt x="170" y="7"/>
                        <a:pt x="168" y="7"/>
                      </a:cubicBezTo>
                      <a:cubicBezTo>
                        <a:pt x="165" y="7"/>
                        <a:pt x="163" y="9"/>
                        <a:pt x="163" y="9"/>
                      </a:cubicBezTo>
                      <a:cubicBezTo>
                        <a:pt x="101" y="76"/>
                        <a:pt x="101" y="76"/>
                        <a:pt x="101" y="76"/>
                      </a:cubicBezTo>
                      <a:cubicBezTo>
                        <a:pt x="97" y="81"/>
                        <a:pt x="92" y="84"/>
                        <a:pt x="87" y="84"/>
                      </a:cubicBezTo>
                      <a:cubicBezTo>
                        <a:pt x="78" y="84"/>
                        <a:pt x="72" y="76"/>
                        <a:pt x="72" y="76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1" y="44"/>
                        <a:pt x="38" y="43"/>
                        <a:pt x="36" y="43"/>
                      </a:cubicBezTo>
                      <a:cubicBezTo>
                        <a:pt x="35" y="43"/>
                        <a:pt x="34" y="43"/>
                        <a:pt x="34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581D1761-C23A-1EF0-CED0-A928FCFA443A}"/>
                </a:ext>
              </a:extLst>
            </p:cNvPr>
            <p:cNvGrpSpPr/>
            <p:nvPr/>
          </p:nvGrpSpPr>
          <p:grpSpPr>
            <a:xfrm>
              <a:off x="1605902" y="3311153"/>
              <a:ext cx="851080" cy="384721"/>
              <a:chOff x="206292" y="2627965"/>
              <a:chExt cx="851080" cy="384721"/>
            </a:xfrm>
          </p:grpSpPr>
          <p:sp>
            <p:nvSpPr>
              <p:cNvPr id="104" name="矩形: 圆角 11">
                <a:extLst>
                  <a:ext uri="{FF2B5EF4-FFF2-40B4-BE49-F238E27FC236}">
                    <a16:creationId xmlns:a16="http://schemas.microsoft.com/office/drawing/2014/main" id="{A871063A-3618-F09E-0289-F6F824D3A24D}"/>
                  </a:ext>
                </a:extLst>
              </p:cNvPr>
              <p:cNvSpPr/>
              <p:nvPr/>
            </p:nvSpPr>
            <p:spPr>
              <a:xfrm>
                <a:off x="206292" y="2627965"/>
                <a:ext cx="851080" cy="384721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5" name="图形 104">
                <a:extLst>
                  <a:ext uri="{FF2B5EF4-FFF2-40B4-BE49-F238E27FC236}">
                    <a16:creationId xmlns:a16="http://schemas.microsoft.com/office/drawing/2014/main" id="{5EA3B4C8-E513-6A64-CDFC-A0488BA2A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9362" y="2662732"/>
                <a:ext cx="315185" cy="315185"/>
              </a:xfrm>
              <a:prstGeom prst="rect">
                <a:avLst/>
              </a:prstGeom>
            </p:spPr>
          </p:pic>
          <p:pic>
            <p:nvPicPr>
              <p:cNvPr id="106" name="图形 105">
                <a:extLst>
                  <a:ext uri="{FF2B5EF4-FFF2-40B4-BE49-F238E27FC236}">
                    <a16:creationId xmlns:a16="http://schemas.microsoft.com/office/drawing/2014/main" id="{D1F4E0C7-14CB-B683-7665-3F512E3C4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7616" y="2641169"/>
                <a:ext cx="371517" cy="371517"/>
              </a:xfrm>
              <a:prstGeom prst="rect">
                <a:avLst/>
              </a:prstGeom>
            </p:spPr>
          </p:pic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B629D271-5278-2D05-F75C-83416EE8F2CE}"/>
                </a:ext>
              </a:extLst>
            </p:cNvPr>
            <p:cNvGrpSpPr/>
            <p:nvPr/>
          </p:nvGrpSpPr>
          <p:grpSpPr>
            <a:xfrm>
              <a:off x="2907359" y="3311996"/>
              <a:ext cx="851080" cy="395427"/>
              <a:chOff x="2769235" y="3223055"/>
              <a:chExt cx="851080" cy="395427"/>
            </a:xfrm>
          </p:grpSpPr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30CF0D56-8769-78EE-F241-0052BE850A6D}"/>
                  </a:ext>
                </a:extLst>
              </p:cNvPr>
              <p:cNvGrpSpPr/>
              <p:nvPr/>
            </p:nvGrpSpPr>
            <p:grpSpPr>
              <a:xfrm>
                <a:off x="2769235" y="3230694"/>
                <a:ext cx="851080" cy="384721"/>
                <a:chOff x="206292" y="2627965"/>
                <a:chExt cx="851080" cy="384721"/>
              </a:xfrm>
            </p:grpSpPr>
            <p:sp>
              <p:nvSpPr>
                <p:cNvPr id="109" name="矩形: 圆角 11">
                  <a:extLst>
                    <a:ext uri="{FF2B5EF4-FFF2-40B4-BE49-F238E27FC236}">
                      <a16:creationId xmlns:a16="http://schemas.microsoft.com/office/drawing/2014/main" id="{B635E3E2-B881-E38F-01DD-602135836D78}"/>
                    </a:ext>
                  </a:extLst>
                </p:cNvPr>
                <p:cNvSpPr/>
                <p:nvPr/>
              </p:nvSpPr>
              <p:spPr>
                <a:xfrm>
                  <a:off x="206292" y="2627965"/>
                  <a:ext cx="851080" cy="384721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11" name="图形 110">
                  <a:extLst>
                    <a:ext uri="{FF2B5EF4-FFF2-40B4-BE49-F238E27FC236}">
                      <a16:creationId xmlns:a16="http://schemas.microsoft.com/office/drawing/2014/main" id="{416B763E-C911-2C88-AC17-52979C4D1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7616" y="2641169"/>
                  <a:ext cx="371517" cy="371517"/>
                </a:xfrm>
                <a:prstGeom prst="rect">
                  <a:avLst/>
                </a:prstGeom>
              </p:spPr>
            </p:pic>
          </p:grpSp>
          <p:pic>
            <p:nvPicPr>
              <p:cNvPr id="112" name="图形 111">
                <a:extLst>
                  <a:ext uri="{FF2B5EF4-FFF2-40B4-BE49-F238E27FC236}">
                    <a16:creationId xmlns:a16="http://schemas.microsoft.com/office/drawing/2014/main" id="{EB2BE2FE-5EFF-F3B6-655C-B3E544487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835021" y="3223055"/>
                <a:ext cx="395427" cy="395427"/>
              </a:xfrm>
              <a:prstGeom prst="rect">
                <a:avLst/>
              </a:prstGeom>
            </p:spPr>
          </p:pic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FA7A498-A1DA-7BDD-49EE-85604AB0C5BC}"/>
                </a:ext>
              </a:extLst>
            </p:cNvPr>
            <p:cNvSpPr txBox="1"/>
            <p:nvPr/>
          </p:nvSpPr>
          <p:spPr>
            <a:xfrm>
              <a:off x="1256291" y="5989631"/>
              <a:ext cx="2866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Registration / Verification</a:t>
              </a:r>
              <a:endParaRPr lang="zh-CN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8C30F8D3-801D-C7CA-A132-66EAC89D94FD}"/>
                </a:ext>
              </a:extLst>
            </p:cNvPr>
            <p:cNvSpPr txBox="1"/>
            <p:nvPr/>
          </p:nvSpPr>
          <p:spPr>
            <a:xfrm>
              <a:off x="4539209" y="5985841"/>
              <a:ext cx="30494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Consumption</a:t>
              </a:r>
              <a:r>
                <a:rPr lang="zh-CN" altLang="en-US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zh-CN" altLang="en-US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Establishment</a:t>
              </a:r>
              <a:endParaRPr lang="zh-CN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06519B00-70F8-9F85-5735-77CF90B2A9D7}"/>
                </a:ext>
              </a:extLst>
            </p:cNvPr>
            <p:cNvSpPr txBox="1"/>
            <p:nvPr/>
          </p:nvSpPr>
          <p:spPr>
            <a:xfrm>
              <a:off x="8004776" y="5985841"/>
              <a:ext cx="28668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Termination</a:t>
              </a:r>
              <a:endParaRPr lang="zh-CN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0E8E1D3F-9CE7-80C3-9235-67DFFC401187}"/>
                </a:ext>
              </a:extLst>
            </p:cNvPr>
            <p:cNvGrpSpPr/>
            <p:nvPr/>
          </p:nvGrpSpPr>
          <p:grpSpPr>
            <a:xfrm>
              <a:off x="1412775" y="4031876"/>
              <a:ext cx="2990525" cy="1489121"/>
              <a:chOff x="1381778" y="3954385"/>
              <a:chExt cx="2990525" cy="1489121"/>
            </a:xfrm>
          </p:grpSpPr>
          <p:grpSp>
            <p:nvGrpSpPr>
              <p:cNvPr id="12" name="Group 7">
                <a:extLst>
                  <a:ext uri="{FF2B5EF4-FFF2-40B4-BE49-F238E27FC236}">
                    <a16:creationId xmlns:a16="http://schemas.microsoft.com/office/drawing/2014/main" id="{C0A0C394-0203-8E71-E53D-993B77AC6FA1}"/>
                  </a:ext>
                </a:extLst>
              </p:cNvPr>
              <p:cNvGrpSpPr/>
              <p:nvPr/>
            </p:nvGrpSpPr>
            <p:grpSpPr>
              <a:xfrm>
                <a:off x="1382479" y="3954385"/>
                <a:ext cx="2989824" cy="1489121"/>
                <a:chOff x="1547140" y="3746108"/>
                <a:chExt cx="2989824" cy="1489121"/>
              </a:xfrm>
            </p:grpSpPr>
            <p:grpSp>
              <p:nvGrpSpPr>
                <p:cNvPr id="51" name="Group 29">
                  <a:extLst>
                    <a:ext uri="{FF2B5EF4-FFF2-40B4-BE49-F238E27FC236}">
                      <a16:creationId xmlns:a16="http://schemas.microsoft.com/office/drawing/2014/main" id="{EA928F53-9755-9B02-59FC-AEE1F83B8BCF}"/>
                    </a:ext>
                  </a:extLst>
                </p:cNvPr>
                <p:cNvGrpSpPr/>
                <p:nvPr/>
              </p:nvGrpSpPr>
              <p:grpSpPr>
                <a:xfrm>
                  <a:off x="1547141" y="3746108"/>
                  <a:ext cx="2582297" cy="307777"/>
                  <a:chOff x="1576890" y="3717351"/>
                  <a:chExt cx="2582297" cy="307777"/>
                </a:xfrm>
              </p:grpSpPr>
              <p:sp>
                <p:nvSpPr>
                  <p:cNvPr id="64" name="TextBox 26">
                    <a:extLst>
                      <a:ext uri="{FF2B5EF4-FFF2-40B4-BE49-F238E27FC236}">
                        <a16:creationId xmlns:a16="http://schemas.microsoft.com/office/drawing/2014/main" id="{6587BF44-F3D4-392F-DC2C-F96712074897}"/>
                      </a:ext>
                    </a:extLst>
                  </p:cNvPr>
                  <p:cNvSpPr txBox="1"/>
                  <p:nvPr/>
                </p:nvSpPr>
                <p:spPr>
                  <a:xfrm>
                    <a:off x="1816679" y="3717351"/>
                    <a:ext cx="234250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Prevents Identity Fraud</a:t>
                    </a:r>
                    <a:endParaRPr lang="en-US" sz="1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微软雅黑 Light" panose="020B0502040204020203" pitchFamily="34" charset="-122"/>
                      <a:cs typeface="Times New Roman" panose="02020603050405020304" pitchFamily="18" charset="0"/>
                      <a:sym typeface="+mn-lt"/>
                    </a:endParaRPr>
                  </a:p>
                </p:txBody>
              </p:sp>
              <p:sp>
                <p:nvSpPr>
                  <p:cNvPr id="65" name="Freeform 124">
                    <a:extLst>
                      <a:ext uri="{FF2B5EF4-FFF2-40B4-BE49-F238E27FC236}">
                        <a16:creationId xmlns:a16="http://schemas.microsoft.com/office/drawing/2014/main" id="{703717C3-7CBF-B131-D6AD-D136357C11C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576890" y="3811268"/>
                    <a:ext cx="221128" cy="159502"/>
                  </a:xfrm>
                  <a:custGeom>
                    <a:avLst/>
                    <a:gdLst>
                      <a:gd name="T0" fmla="*/ 86 w 204"/>
                      <a:gd name="T1" fmla="*/ 148 h 148"/>
                      <a:gd name="T2" fmla="*/ 75 w 204"/>
                      <a:gd name="T3" fmla="*/ 142 h 148"/>
                      <a:gd name="T4" fmla="*/ 10 w 204"/>
                      <a:gd name="T5" fmla="*/ 82 h 148"/>
                      <a:gd name="T6" fmla="*/ 7 w 204"/>
                      <a:gd name="T7" fmla="*/ 60 h 148"/>
                      <a:gd name="T8" fmla="*/ 29 w 204"/>
                      <a:gd name="T9" fmla="*/ 38 h 148"/>
                      <a:gd name="T10" fmla="*/ 36 w 204"/>
                      <a:gd name="T11" fmla="*/ 36 h 148"/>
                      <a:gd name="T12" fmla="*/ 48 w 204"/>
                      <a:gd name="T13" fmla="*/ 42 h 148"/>
                      <a:gd name="T14" fmla="*/ 77 w 204"/>
                      <a:gd name="T15" fmla="*/ 71 h 148"/>
                      <a:gd name="T16" fmla="*/ 87 w 204"/>
                      <a:gd name="T17" fmla="*/ 76 h 148"/>
                      <a:gd name="T18" fmla="*/ 95 w 204"/>
                      <a:gd name="T19" fmla="*/ 71 h 148"/>
                      <a:gd name="T20" fmla="*/ 158 w 204"/>
                      <a:gd name="T21" fmla="*/ 4 h 148"/>
                      <a:gd name="T22" fmla="*/ 168 w 204"/>
                      <a:gd name="T23" fmla="*/ 0 h 148"/>
                      <a:gd name="T24" fmla="*/ 178 w 204"/>
                      <a:gd name="T25" fmla="*/ 4 h 148"/>
                      <a:gd name="T26" fmla="*/ 200 w 204"/>
                      <a:gd name="T27" fmla="*/ 26 h 148"/>
                      <a:gd name="T28" fmla="*/ 204 w 204"/>
                      <a:gd name="T29" fmla="*/ 35 h 148"/>
                      <a:gd name="T30" fmla="*/ 198 w 204"/>
                      <a:gd name="T31" fmla="*/ 47 h 148"/>
                      <a:gd name="T32" fmla="*/ 99 w 204"/>
                      <a:gd name="T33" fmla="*/ 142 h 148"/>
                      <a:gd name="T34" fmla="*/ 86 w 204"/>
                      <a:gd name="T35" fmla="*/ 148 h 148"/>
                      <a:gd name="T36" fmla="*/ 34 w 204"/>
                      <a:gd name="T37" fmla="*/ 44 h 148"/>
                      <a:gd name="T38" fmla="*/ 12 w 204"/>
                      <a:gd name="T39" fmla="*/ 65 h 148"/>
                      <a:gd name="T40" fmla="*/ 15 w 204"/>
                      <a:gd name="T41" fmla="*/ 76 h 148"/>
                      <a:gd name="T42" fmla="*/ 80 w 204"/>
                      <a:gd name="T43" fmla="*/ 137 h 148"/>
                      <a:gd name="T44" fmla="*/ 86 w 204"/>
                      <a:gd name="T45" fmla="*/ 141 h 148"/>
                      <a:gd name="T46" fmla="*/ 94 w 204"/>
                      <a:gd name="T47" fmla="*/ 137 h 148"/>
                      <a:gd name="T48" fmla="*/ 193 w 204"/>
                      <a:gd name="T49" fmla="*/ 42 h 148"/>
                      <a:gd name="T50" fmla="*/ 197 w 204"/>
                      <a:gd name="T51" fmla="*/ 35 h 148"/>
                      <a:gd name="T52" fmla="*/ 195 w 204"/>
                      <a:gd name="T53" fmla="*/ 31 h 148"/>
                      <a:gd name="T54" fmla="*/ 195 w 204"/>
                      <a:gd name="T55" fmla="*/ 31 h 148"/>
                      <a:gd name="T56" fmla="*/ 174 w 204"/>
                      <a:gd name="T57" fmla="*/ 10 h 148"/>
                      <a:gd name="T58" fmla="*/ 168 w 204"/>
                      <a:gd name="T59" fmla="*/ 7 h 148"/>
                      <a:gd name="T60" fmla="*/ 163 w 204"/>
                      <a:gd name="T61" fmla="*/ 9 h 148"/>
                      <a:gd name="T62" fmla="*/ 101 w 204"/>
                      <a:gd name="T63" fmla="*/ 76 h 148"/>
                      <a:gd name="T64" fmla="*/ 87 w 204"/>
                      <a:gd name="T65" fmla="*/ 84 h 148"/>
                      <a:gd name="T66" fmla="*/ 72 w 204"/>
                      <a:gd name="T67" fmla="*/ 76 h 148"/>
                      <a:gd name="T68" fmla="*/ 43 w 204"/>
                      <a:gd name="T69" fmla="*/ 47 h 148"/>
                      <a:gd name="T70" fmla="*/ 36 w 204"/>
                      <a:gd name="T71" fmla="*/ 43 h 148"/>
                      <a:gd name="T72" fmla="*/ 34 w 204"/>
                      <a:gd name="T73" fmla="*/ 44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04" h="148">
                        <a:moveTo>
                          <a:pt x="86" y="148"/>
                        </a:moveTo>
                        <a:cubicBezTo>
                          <a:pt x="83" y="148"/>
                          <a:pt x="79" y="147"/>
                          <a:pt x="75" y="142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6" y="78"/>
                          <a:pt x="0" y="69"/>
                          <a:pt x="7" y="60"/>
                        </a:cubicBezTo>
                        <a:cubicBezTo>
                          <a:pt x="29" y="38"/>
                          <a:pt x="29" y="38"/>
                          <a:pt x="29" y="38"/>
                        </a:cubicBezTo>
                        <a:cubicBezTo>
                          <a:pt x="29" y="38"/>
                          <a:pt x="32" y="36"/>
                          <a:pt x="36" y="36"/>
                        </a:cubicBezTo>
                        <a:cubicBezTo>
                          <a:pt x="39" y="36"/>
                          <a:pt x="44" y="37"/>
                          <a:pt x="48" y="42"/>
                        </a:cubicBezTo>
                        <a:cubicBezTo>
                          <a:pt x="77" y="71"/>
                          <a:pt x="77" y="71"/>
                          <a:pt x="77" y="71"/>
                        </a:cubicBezTo>
                        <a:cubicBezTo>
                          <a:pt x="78" y="72"/>
                          <a:pt x="82" y="76"/>
                          <a:pt x="87" y="76"/>
                        </a:cubicBezTo>
                        <a:cubicBezTo>
                          <a:pt x="90" y="76"/>
                          <a:pt x="92" y="75"/>
                          <a:pt x="95" y="71"/>
                        </a:cubicBezTo>
                        <a:cubicBezTo>
                          <a:pt x="158" y="4"/>
                          <a:pt x="158" y="4"/>
                          <a:pt x="158" y="4"/>
                        </a:cubicBezTo>
                        <a:cubicBezTo>
                          <a:pt x="159" y="3"/>
                          <a:pt x="162" y="0"/>
                          <a:pt x="168" y="0"/>
                        </a:cubicBezTo>
                        <a:cubicBezTo>
                          <a:pt x="172" y="0"/>
                          <a:pt x="175" y="2"/>
                          <a:pt x="178" y="4"/>
                        </a:cubicBezTo>
                        <a:cubicBezTo>
                          <a:pt x="200" y="26"/>
                          <a:pt x="200" y="26"/>
                          <a:pt x="200" y="26"/>
                        </a:cubicBezTo>
                        <a:cubicBezTo>
                          <a:pt x="201" y="27"/>
                          <a:pt x="204" y="30"/>
                          <a:pt x="204" y="35"/>
                        </a:cubicBezTo>
                        <a:cubicBezTo>
                          <a:pt x="204" y="39"/>
                          <a:pt x="202" y="43"/>
                          <a:pt x="198" y="47"/>
                        </a:cubicBezTo>
                        <a:cubicBezTo>
                          <a:pt x="99" y="142"/>
                          <a:pt x="99" y="142"/>
                          <a:pt x="99" y="142"/>
                        </a:cubicBezTo>
                        <a:cubicBezTo>
                          <a:pt x="99" y="142"/>
                          <a:pt x="93" y="148"/>
                          <a:pt x="86" y="148"/>
                        </a:cubicBezTo>
                        <a:close/>
                        <a:moveTo>
                          <a:pt x="34" y="44"/>
                        </a:moveTo>
                        <a:cubicBezTo>
                          <a:pt x="12" y="65"/>
                          <a:pt x="12" y="65"/>
                          <a:pt x="12" y="65"/>
                        </a:cubicBezTo>
                        <a:cubicBezTo>
                          <a:pt x="8" y="70"/>
                          <a:pt x="15" y="76"/>
                          <a:pt x="15" y="76"/>
                        </a:cubicBezTo>
                        <a:cubicBezTo>
                          <a:pt x="80" y="137"/>
                          <a:pt x="80" y="137"/>
                          <a:pt x="80" y="137"/>
                        </a:cubicBezTo>
                        <a:cubicBezTo>
                          <a:pt x="82" y="140"/>
                          <a:pt x="84" y="141"/>
                          <a:pt x="86" y="141"/>
                        </a:cubicBezTo>
                        <a:cubicBezTo>
                          <a:pt x="90" y="141"/>
                          <a:pt x="93" y="138"/>
                          <a:pt x="94" y="137"/>
                        </a:cubicBezTo>
                        <a:cubicBezTo>
                          <a:pt x="193" y="42"/>
                          <a:pt x="193" y="42"/>
                          <a:pt x="193" y="42"/>
                        </a:cubicBezTo>
                        <a:cubicBezTo>
                          <a:pt x="195" y="40"/>
                          <a:pt x="197" y="37"/>
                          <a:pt x="197" y="35"/>
                        </a:cubicBezTo>
                        <a:cubicBezTo>
                          <a:pt x="197" y="33"/>
                          <a:pt x="195" y="31"/>
                          <a:pt x="195" y="31"/>
                        </a:cubicBezTo>
                        <a:cubicBezTo>
                          <a:pt x="195" y="31"/>
                          <a:pt x="195" y="31"/>
                          <a:pt x="195" y="31"/>
                        </a:cubicBezTo>
                        <a:cubicBezTo>
                          <a:pt x="174" y="10"/>
                          <a:pt x="174" y="10"/>
                          <a:pt x="174" y="10"/>
                        </a:cubicBezTo>
                        <a:cubicBezTo>
                          <a:pt x="172" y="8"/>
                          <a:pt x="170" y="7"/>
                          <a:pt x="168" y="7"/>
                        </a:cubicBezTo>
                        <a:cubicBezTo>
                          <a:pt x="165" y="7"/>
                          <a:pt x="163" y="9"/>
                          <a:pt x="163" y="9"/>
                        </a:cubicBezTo>
                        <a:cubicBezTo>
                          <a:pt x="101" y="76"/>
                          <a:pt x="101" y="76"/>
                          <a:pt x="101" y="76"/>
                        </a:cubicBezTo>
                        <a:cubicBezTo>
                          <a:pt x="97" y="81"/>
                          <a:pt x="92" y="84"/>
                          <a:pt x="87" y="84"/>
                        </a:cubicBezTo>
                        <a:cubicBezTo>
                          <a:pt x="78" y="84"/>
                          <a:pt x="72" y="76"/>
                          <a:pt x="72" y="76"/>
                        </a:cubicBezTo>
                        <a:cubicBezTo>
                          <a:pt x="43" y="47"/>
                          <a:pt x="43" y="47"/>
                          <a:pt x="43" y="47"/>
                        </a:cubicBezTo>
                        <a:cubicBezTo>
                          <a:pt x="41" y="44"/>
                          <a:pt x="38" y="43"/>
                          <a:pt x="36" y="43"/>
                        </a:cubicBezTo>
                        <a:cubicBezTo>
                          <a:pt x="35" y="43"/>
                          <a:pt x="34" y="43"/>
                          <a:pt x="34" y="4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52" name="Group 30">
                  <a:extLst>
                    <a:ext uri="{FF2B5EF4-FFF2-40B4-BE49-F238E27FC236}">
                      <a16:creationId xmlns:a16="http://schemas.microsoft.com/office/drawing/2014/main" id="{CBCF9074-03F8-076E-D785-D7E5730F0908}"/>
                    </a:ext>
                  </a:extLst>
                </p:cNvPr>
                <p:cNvGrpSpPr/>
                <p:nvPr/>
              </p:nvGrpSpPr>
              <p:grpSpPr>
                <a:xfrm>
                  <a:off x="1547140" y="4041444"/>
                  <a:ext cx="2989824" cy="523220"/>
                  <a:chOff x="1576890" y="3717351"/>
                  <a:chExt cx="2989824" cy="523220"/>
                </a:xfrm>
              </p:grpSpPr>
              <p:sp>
                <p:nvSpPr>
                  <p:cNvPr id="62" name="TextBox 31">
                    <a:extLst>
                      <a:ext uri="{FF2B5EF4-FFF2-40B4-BE49-F238E27FC236}">
                        <a16:creationId xmlns:a16="http://schemas.microsoft.com/office/drawing/2014/main" id="{24609465-12A6-D674-9B8D-777463E46E28}"/>
                      </a:ext>
                    </a:extLst>
                  </p:cNvPr>
                  <p:cNvSpPr txBox="1"/>
                  <p:nvPr/>
                </p:nvSpPr>
                <p:spPr>
                  <a:xfrm>
                    <a:off x="1816678" y="3717351"/>
                    <a:ext cx="27500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ea"/>
                      </a:defRPr>
                    </a:lvl1pPr>
                  </a:lstStyle>
                  <a:p>
                    <a:r>
                      <a: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lt"/>
                      </a:rPr>
                      <a:t>Complies With KYC/AML Regulations</a:t>
                    </a:r>
                  </a:p>
                </p:txBody>
              </p:sp>
              <p:sp>
                <p:nvSpPr>
                  <p:cNvPr id="63" name="Freeform 124">
                    <a:extLst>
                      <a:ext uri="{FF2B5EF4-FFF2-40B4-BE49-F238E27FC236}">
                        <a16:creationId xmlns:a16="http://schemas.microsoft.com/office/drawing/2014/main" id="{40109833-7B41-AB2A-0281-33D9D4744E9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576890" y="3811268"/>
                    <a:ext cx="221128" cy="159502"/>
                  </a:xfrm>
                  <a:custGeom>
                    <a:avLst/>
                    <a:gdLst>
                      <a:gd name="T0" fmla="*/ 86 w 204"/>
                      <a:gd name="T1" fmla="*/ 148 h 148"/>
                      <a:gd name="T2" fmla="*/ 75 w 204"/>
                      <a:gd name="T3" fmla="*/ 142 h 148"/>
                      <a:gd name="T4" fmla="*/ 10 w 204"/>
                      <a:gd name="T5" fmla="*/ 82 h 148"/>
                      <a:gd name="T6" fmla="*/ 7 w 204"/>
                      <a:gd name="T7" fmla="*/ 60 h 148"/>
                      <a:gd name="T8" fmla="*/ 29 w 204"/>
                      <a:gd name="T9" fmla="*/ 38 h 148"/>
                      <a:gd name="T10" fmla="*/ 36 w 204"/>
                      <a:gd name="T11" fmla="*/ 36 h 148"/>
                      <a:gd name="T12" fmla="*/ 48 w 204"/>
                      <a:gd name="T13" fmla="*/ 42 h 148"/>
                      <a:gd name="T14" fmla="*/ 77 w 204"/>
                      <a:gd name="T15" fmla="*/ 71 h 148"/>
                      <a:gd name="T16" fmla="*/ 87 w 204"/>
                      <a:gd name="T17" fmla="*/ 76 h 148"/>
                      <a:gd name="T18" fmla="*/ 95 w 204"/>
                      <a:gd name="T19" fmla="*/ 71 h 148"/>
                      <a:gd name="T20" fmla="*/ 158 w 204"/>
                      <a:gd name="T21" fmla="*/ 4 h 148"/>
                      <a:gd name="T22" fmla="*/ 168 w 204"/>
                      <a:gd name="T23" fmla="*/ 0 h 148"/>
                      <a:gd name="T24" fmla="*/ 178 w 204"/>
                      <a:gd name="T25" fmla="*/ 4 h 148"/>
                      <a:gd name="T26" fmla="*/ 200 w 204"/>
                      <a:gd name="T27" fmla="*/ 26 h 148"/>
                      <a:gd name="T28" fmla="*/ 204 w 204"/>
                      <a:gd name="T29" fmla="*/ 35 h 148"/>
                      <a:gd name="T30" fmla="*/ 198 w 204"/>
                      <a:gd name="T31" fmla="*/ 47 h 148"/>
                      <a:gd name="T32" fmla="*/ 99 w 204"/>
                      <a:gd name="T33" fmla="*/ 142 h 148"/>
                      <a:gd name="T34" fmla="*/ 86 w 204"/>
                      <a:gd name="T35" fmla="*/ 148 h 148"/>
                      <a:gd name="T36" fmla="*/ 34 w 204"/>
                      <a:gd name="T37" fmla="*/ 44 h 148"/>
                      <a:gd name="T38" fmla="*/ 12 w 204"/>
                      <a:gd name="T39" fmla="*/ 65 h 148"/>
                      <a:gd name="T40" fmla="*/ 15 w 204"/>
                      <a:gd name="T41" fmla="*/ 76 h 148"/>
                      <a:gd name="T42" fmla="*/ 80 w 204"/>
                      <a:gd name="T43" fmla="*/ 137 h 148"/>
                      <a:gd name="T44" fmla="*/ 86 w 204"/>
                      <a:gd name="T45" fmla="*/ 141 h 148"/>
                      <a:gd name="T46" fmla="*/ 94 w 204"/>
                      <a:gd name="T47" fmla="*/ 137 h 148"/>
                      <a:gd name="T48" fmla="*/ 193 w 204"/>
                      <a:gd name="T49" fmla="*/ 42 h 148"/>
                      <a:gd name="T50" fmla="*/ 197 w 204"/>
                      <a:gd name="T51" fmla="*/ 35 h 148"/>
                      <a:gd name="T52" fmla="*/ 195 w 204"/>
                      <a:gd name="T53" fmla="*/ 31 h 148"/>
                      <a:gd name="T54" fmla="*/ 195 w 204"/>
                      <a:gd name="T55" fmla="*/ 31 h 148"/>
                      <a:gd name="T56" fmla="*/ 174 w 204"/>
                      <a:gd name="T57" fmla="*/ 10 h 148"/>
                      <a:gd name="T58" fmla="*/ 168 w 204"/>
                      <a:gd name="T59" fmla="*/ 7 h 148"/>
                      <a:gd name="T60" fmla="*/ 163 w 204"/>
                      <a:gd name="T61" fmla="*/ 9 h 148"/>
                      <a:gd name="T62" fmla="*/ 101 w 204"/>
                      <a:gd name="T63" fmla="*/ 76 h 148"/>
                      <a:gd name="T64" fmla="*/ 87 w 204"/>
                      <a:gd name="T65" fmla="*/ 84 h 148"/>
                      <a:gd name="T66" fmla="*/ 72 w 204"/>
                      <a:gd name="T67" fmla="*/ 76 h 148"/>
                      <a:gd name="T68" fmla="*/ 43 w 204"/>
                      <a:gd name="T69" fmla="*/ 47 h 148"/>
                      <a:gd name="T70" fmla="*/ 36 w 204"/>
                      <a:gd name="T71" fmla="*/ 43 h 148"/>
                      <a:gd name="T72" fmla="*/ 34 w 204"/>
                      <a:gd name="T73" fmla="*/ 44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04" h="148">
                        <a:moveTo>
                          <a:pt x="86" y="148"/>
                        </a:moveTo>
                        <a:cubicBezTo>
                          <a:pt x="83" y="148"/>
                          <a:pt x="79" y="147"/>
                          <a:pt x="75" y="142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6" y="78"/>
                          <a:pt x="0" y="69"/>
                          <a:pt x="7" y="60"/>
                        </a:cubicBezTo>
                        <a:cubicBezTo>
                          <a:pt x="29" y="38"/>
                          <a:pt x="29" y="38"/>
                          <a:pt x="29" y="38"/>
                        </a:cubicBezTo>
                        <a:cubicBezTo>
                          <a:pt x="29" y="38"/>
                          <a:pt x="32" y="36"/>
                          <a:pt x="36" y="36"/>
                        </a:cubicBezTo>
                        <a:cubicBezTo>
                          <a:pt x="39" y="36"/>
                          <a:pt x="44" y="37"/>
                          <a:pt x="48" y="42"/>
                        </a:cubicBezTo>
                        <a:cubicBezTo>
                          <a:pt x="77" y="71"/>
                          <a:pt x="77" y="71"/>
                          <a:pt x="77" y="71"/>
                        </a:cubicBezTo>
                        <a:cubicBezTo>
                          <a:pt x="78" y="72"/>
                          <a:pt x="82" y="76"/>
                          <a:pt x="87" y="76"/>
                        </a:cubicBezTo>
                        <a:cubicBezTo>
                          <a:pt x="90" y="76"/>
                          <a:pt x="92" y="75"/>
                          <a:pt x="95" y="71"/>
                        </a:cubicBezTo>
                        <a:cubicBezTo>
                          <a:pt x="158" y="4"/>
                          <a:pt x="158" y="4"/>
                          <a:pt x="158" y="4"/>
                        </a:cubicBezTo>
                        <a:cubicBezTo>
                          <a:pt x="159" y="3"/>
                          <a:pt x="162" y="0"/>
                          <a:pt x="168" y="0"/>
                        </a:cubicBezTo>
                        <a:cubicBezTo>
                          <a:pt x="172" y="0"/>
                          <a:pt x="175" y="2"/>
                          <a:pt x="178" y="4"/>
                        </a:cubicBezTo>
                        <a:cubicBezTo>
                          <a:pt x="200" y="26"/>
                          <a:pt x="200" y="26"/>
                          <a:pt x="200" y="26"/>
                        </a:cubicBezTo>
                        <a:cubicBezTo>
                          <a:pt x="201" y="27"/>
                          <a:pt x="204" y="30"/>
                          <a:pt x="204" y="35"/>
                        </a:cubicBezTo>
                        <a:cubicBezTo>
                          <a:pt x="204" y="39"/>
                          <a:pt x="202" y="43"/>
                          <a:pt x="198" y="47"/>
                        </a:cubicBezTo>
                        <a:cubicBezTo>
                          <a:pt x="99" y="142"/>
                          <a:pt x="99" y="142"/>
                          <a:pt x="99" y="142"/>
                        </a:cubicBezTo>
                        <a:cubicBezTo>
                          <a:pt x="99" y="142"/>
                          <a:pt x="93" y="148"/>
                          <a:pt x="86" y="148"/>
                        </a:cubicBezTo>
                        <a:close/>
                        <a:moveTo>
                          <a:pt x="34" y="44"/>
                        </a:moveTo>
                        <a:cubicBezTo>
                          <a:pt x="12" y="65"/>
                          <a:pt x="12" y="65"/>
                          <a:pt x="12" y="65"/>
                        </a:cubicBezTo>
                        <a:cubicBezTo>
                          <a:pt x="8" y="70"/>
                          <a:pt x="15" y="76"/>
                          <a:pt x="15" y="76"/>
                        </a:cubicBezTo>
                        <a:cubicBezTo>
                          <a:pt x="80" y="137"/>
                          <a:pt x="80" y="137"/>
                          <a:pt x="80" y="137"/>
                        </a:cubicBezTo>
                        <a:cubicBezTo>
                          <a:pt x="82" y="140"/>
                          <a:pt x="84" y="141"/>
                          <a:pt x="86" y="141"/>
                        </a:cubicBezTo>
                        <a:cubicBezTo>
                          <a:pt x="90" y="141"/>
                          <a:pt x="93" y="138"/>
                          <a:pt x="94" y="137"/>
                        </a:cubicBezTo>
                        <a:cubicBezTo>
                          <a:pt x="193" y="42"/>
                          <a:pt x="193" y="42"/>
                          <a:pt x="193" y="42"/>
                        </a:cubicBezTo>
                        <a:cubicBezTo>
                          <a:pt x="195" y="40"/>
                          <a:pt x="197" y="37"/>
                          <a:pt x="197" y="35"/>
                        </a:cubicBezTo>
                        <a:cubicBezTo>
                          <a:pt x="197" y="33"/>
                          <a:pt x="195" y="31"/>
                          <a:pt x="195" y="31"/>
                        </a:cubicBezTo>
                        <a:cubicBezTo>
                          <a:pt x="195" y="31"/>
                          <a:pt x="195" y="31"/>
                          <a:pt x="195" y="31"/>
                        </a:cubicBezTo>
                        <a:cubicBezTo>
                          <a:pt x="174" y="10"/>
                          <a:pt x="174" y="10"/>
                          <a:pt x="174" y="10"/>
                        </a:cubicBezTo>
                        <a:cubicBezTo>
                          <a:pt x="172" y="8"/>
                          <a:pt x="170" y="7"/>
                          <a:pt x="168" y="7"/>
                        </a:cubicBezTo>
                        <a:cubicBezTo>
                          <a:pt x="165" y="7"/>
                          <a:pt x="163" y="9"/>
                          <a:pt x="163" y="9"/>
                        </a:cubicBezTo>
                        <a:cubicBezTo>
                          <a:pt x="101" y="76"/>
                          <a:pt x="101" y="76"/>
                          <a:pt x="101" y="76"/>
                        </a:cubicBezTo>
                        <a:cubicBezTo>
                          <a:pt x="97" y="81"/>
                          <a:pt x="92" y="84"/>
                          <a:pt x="87" y="84"/>
                        </a:cubicBezTo>
                        <a:cubicBezTo>
                          <a:pt x="78" y="84"/>
                          <a:pt x="72" y="76"/>
                          <a:pt x="72" y="76"/>
                        </a:cubicBezTo>
                        <a:cubicBezTo>
                          <a:pt x="43" y="47"/>
                          <a:pt x="43" y="47"/>
                          <a:pt x="43" y="47"/>
                        </a:cubicBezTo>
                        <a:cubicBezTo>
                          <a:pt x="41" y="44"/>
                          <a:pt x="38" y="43"/>
                          <a:pt x="36" y="43"/>
                        </a:cubicBezTo>
                        <a:cubicBezTo>
                          <a:pt x="35" y="43"/>
                          <a:pt x="34" y="43"/>
                          <a:pt x="34" y="4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59" name="TextBox 37">
                  <a:extLst>
                    <a:ext uri="{FF2B5EF4-FFF2-40B4-BE49-F238E27FC236}">
                      <a16:creationId xmlns:a16="http://schemas.microsoft.com/office/drawing/2014/main" id="{D1047FEF-607F-83EB-B1F1-047C64A3B6D3}"/>
                    </a:ext>
                  </a:extLst>
                </p:cNvPr>
                <p:cNvSpPr txBox="1"/>
                <p:nvPr/>
              </p:nvSpPr>
              <p:spPr>
                <a:xfrm>
                  <a:off x="1786926" y="4632116"/>
                  <a:ext cx="23419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Secure Key Management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grpSp>
              <p:nvGrpSpPr>
                <p:cNvPr id="55" name="Group 46">
                  <a:extLst>
                    <a:ext uri="{FF2B5EF4-FFF2-40B4-BE49-F238E27FC236}">
                      <a16:creationId xmlns:a16="http://schemas.microsoft.com/office/drawing/2014/main" id="{8E16A1BB-A650-488E-D76B-B81394209312}"/>
                    </a:ext>
                  </a:extLst>
                </p:cNvPr>
                <p:cNvGrpSpPr/>
                <p:nvPr/>
              </p:nvGrpSpPr>
              <p:grpSpPr>
                <a:xfrm>
                  <a:off x="1566378" y="4927452"/>
                  <a:ext cx="2601766" cy="307777"/>
                  <a:chOff x="1566378" y="4888272"/>
                  <a:chExt cx="2601766" cy="307777"/>
                </a:xfrm>
              </p:grpSpPr>
              <p:sp>
                <p:nvSpPr>
                  <p:cNvPr id="56" name="TextBox 40">
                    <a:extLst>
                      <a:ext uri="{FF2B5EF4-FFF2-40B4-BE49-F238E27FC236}">
                        <a16:creationId xmlns:a16="http://schemas.microsoft.com/office/drawing/2014/main" id="{8A5196DA-D72F-9745-E800-7A505EA5DB3B}"/>
                      </a:ext>
                    </a:extLst>
                  </p:cNvPr>
                  <p:cNvSpPr txBox="1"/>
                  <p:nvPr/>
                </p:nvSpPr>
                <p:spPr>
                  <a:xfrm>
                    <a:off x="1786925" y="4888272"/>
                    <a:ext cx="238121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200">
                        <a:solidFill>
                          <a:schemeClr val="bg1"/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ea"/>
                      </a:defRPr>
                    </a:lvl1pPr>
                  </a:lstStyle>
                  <a:p>
                    <a:r>
                      <a:rPr lang="en-US" altLang="zh-C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No Fake User Sign-ups</a:t>
                    </a:r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endParaRPr>
                  </a:p>
                </p:txBody>
              </p:sp>
              <p:sp>
                <p:nvSpPr>
                  <p:cNvPr id="57" name="Freeform 125">
                    <a:extLst>
                      <a:ext uri="{FF2B5EF4-FFF2-40B4-BE49-F238E27FC236}">
                        <a16:creationId xmlns:a16="http://schemas.microsoft.com/office/drawing/2014/main" id="{2F559D84-3B2D-D0CA-08B7-7FB1FC2D8E1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566378" y="4971313"/>
                    <a:ext cx="181253" cy="181253"/>
                  </a:xfrm>
                  <a:custGeom>
                    <a:avLst/>
                    <a:gdLst>
                      <a:gd name="T0" fmla="*/ 143 w 168"/>
                      <a:gd name="T1" fmla="*/ 167 h 168"/>
                      <a:gd name="T2" fmla="*/ 135 w 168"/>
                      <a:gd name="T3" fmla="*/ 163 h 168"/>
                      <a:gd name="T4" fmla="*/ 84 w 168"/>
                      <a:gd name="T5" fmla="*/ 112 h 168"/>
                      <a:gd name="T6" fmla="*/ 33 w 168"/>
                      <a:gd name="T7" fmla="*/ 163 h 168"/>
                      <a:gd name="T8" fmla="*/ 16 w 168"/>
                      <a:gd name="T9" fmla="*/ 163 h 168"/>
                      <a:gd name="T10" fmla="*/ 5 w 168"/>
                      <a:gd name="T11" fmla="*/ 152 h 168"/>
                      <a:gd name="T12" fmla="*/ 5 w 168"/>
                      <a:gd name="T13" fmla="*/ 135 h 168"/>
                      <a:gd name="T14" fmla="*/ 56 w 168"/>
                      <a:gd name="T15" fmla="*/ 84 h 168"/>
                      <a:gd name="T16" fmla="*/ 5 w 168"/>
                      <a:gd name="T17" fmla="*/ 33 h 168"/>
                      <a:gd name="T18" fmla="*/ 1 w 168"/>
                      <a:gd name="T19" fmla="*/ 24 h 168"/>
                      <a:gd name="T20" fmla="*/ 5 w 168"/>
                      <a:gd name="T21" fmla="*/ 16 h 168"/>
                      <a:gd name="T22" fmla="*/ 16 w 168"/>
                      <a:gd name="T23" fmla="*/ 5 h 168"/>
                      <a:gd name="T24" fmla="*/ 33 w 168"/>
                      <a:gd name="T25" fmla="*/ 5 h 168"/>
                      <a:gd name="T26" fmla="*/ 84 w 168"/>
                      <a:gd name="T27" fmla="*/ 56 h 168"/>
                      <a:gd name="T28" fmla="*/ 135 w 168"/>
                      <a:gd name="T29" fmla="*/ 5 h 168"/>
                      <a:gd name="T30" fmla="*/ 152 w 168"/>
                      <a:gd name="T31" fmla="*/ 5 h 168"/>
                      <a:gd name="T32" fmla="*/ 163 w 168"/>
                      <a:gd name="T33" fmla="*/ 16 h 168"/>
                      <a:gd name="T34" fmla="*/ 167 w 168"/>
                      <a:gd name="T35" fmla="*/ 24 h 168"/>
                      <a:gd name="T36" fmla="*/ 163 w 168"/>
                      <a:gd name="T37" fmla="*/ 33 h 168"/>
                      <a:gd name="T38" fmla="*/ 112 w 168"/>
                      <a:gd name="T39" fmla="*/ 84 h 168"/>
                      <a:gd name="T40" fmla="*/ 163 w 168"/>
                      <a:gd name="T41" fmla="*/ 135 h 168"/>
                      <a:gd name="T42" fmla="*/ 163 w 168"/>
                      <a:gd name="T43" fmla="*/ 152 h 168"/>
                      <a:gd name="T44" fmla="*/ 152 w 168"/>
                      <a:gd name="T45" fmla="*/ 163 h 168"/>
                      <a:gd name="T46" fmla="*/ 143 w 168"/>
                      <a:gd name="T47" fmla="*/ 167 h 168"/>
                      <a:gd name="T48" fmla="*/ 84 w 168"/>
                      <a:gd name="T49" fmla="*/ 101 h 168"/>
                      <a:gd name="T50" fmla="*/ 140 w 168"/>
                      <a:gd name="T51" fmla="*/ 158 h 168"/>
                      <a:gd name="T52" fmla="*/ 146 w 168"/>
                      <a:gd name="T53" fmla="*/ 158 h 168"/>
                      <a:gd name="T54" fmla="*/ 157 w 168"/>
                      <a:gd name="T55" fmla="*/ 146 h 168"/>
                      <a:gd name="T56" fmla="*/ 157 w 168"/>
                      <a:gd name="T57" fmla="*/ 141 h 168"/>
                      <a:gd name="T58" fmla="*/ 101 w 168"/>
                      <a:gd name="T59" fmla="*/ 84 h 168"/>
                      <a:gd name="T60" fmla="*/ 157 w 168"/>
                      <a:gd name="T61" fmla="*/ 27 h 168"/>
                      <a:gd name="T62" fmla="*/ 159 w 168"/>
                      <a:gd name="T63" fmla="*/ 24 h 168"/>
                      <a:gd name="T64" fmla="*/ 157 w 168"/>
                      <a:gd name="T65" fmla="*/ 22 h 168"/>
                      <a:gd name="T66" fmla="*/ 146 w 168"/>
                      <a:gd name="T67" fmla="*/ 10 h 168"/>
                      <a:gd name="T68" fmla="*/ 140 w 168"/>
                      <a:gd name="T69" fmla="*/ 10 h 168"/>
                      <a:gd name="T70" fmla="*/ 84 w 168"/>
                      <a:gd name="T71" fmla="*/ 67 h 168"/>
                      <a:gd name="T72" fmla="*/ 27 w 168"/>
                      <a:gd name="T73" fmla="*/ 10 h 168"/>
                      <a:gd name="T74" fmla="*/ 22 w 168"/>
                      <a:gd name="T75" fmla="*/ 10 h 168"/>
                      <a:gd name="T76" fmla="*/ 10 w 168"/>
                      <a:gd name="T77" fmla="*/ 22 h 168"/>
                      <a:gd name="T78" fmla="*/ 9 w 168"/>
                      <a:gd name="T79" fmla="*/ 24 h 168"/>
                      <a:gd name="T80" fmla="*/ 10 w 168"/>
                      <a:gd name="T81" fmla="*/ 27 h 168"/>
                      <a:gd name="T82" fmla="*/ 67 w 168"/>
                      <a:gd name="T83" fmla="*/ 84 h 168"/>
                      <a:gd name="T84" fmla="*/ 10 w 168"/>
                      <a:gd name="T85" fmla="*/ 141 h 168"/>
                      <a:gd name="T86" fmla="*/ 10 w 168"/>
                      <a:gd name="T87" fmla="*/ 146 h 168"/>
                      <a:gd name="T88" fmla="*/ 22 w 168"/>
                      <a:gd name="T89" fmla="*/ 158 h 168"/>
                      <a:gd name="T90" fmla="*/ 27 w 168"/>
                      <a:gd name="T91" fmla="*/ 158 h 168"/>
                      <a:gd name="T92" fmla="*/ 84 w 168"/>
                      <a:gd name="T93" fmla="*/ 101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168" h="168">
                        <a:moveTo>
                          <a:pt x="143" y="167"/>
                        </a:moveTo>
                        <a:cubicBezTo>
                          <a:pt x="140" y="167"/>
                          <a:pt x="137" y="166"/>
                          <a:pt x="135" y="163"/>
                        </a:cubicBezTo>
                        <a:cubicBezTo>
                          <a:pt x="84" y="112"/>
                          <a:pt x="84" y="112"/>
                          <a:pt x="84" y="112"/>
                        </a:cubicBezTo>
                        <a:cubicBezTo>
                          <a:pt x="33" y="163"/>
                          <a:pt x="33" y="163"/>
                          <a:pt x="33" y="163"/>
                        </a:cubicBezTo>
                        <a:cubicBezTo>
                          <a:pt x="28" y="168"/>
                          <a:pt x="20" y="168"/>
                          <a:pt x="16" y="163"/>
                        </a:cubicBezTo>
                        <a:cubicBezTo>
                          <a:pt x="5" y="152"/>
                          <a:pt x="5" y="152"/>
                          <a:pt x="5" y="152"/>
                        </a:cubicBezTo>
                        <a:cubicBezTo>
                          <a:pt x="0" y="147"/>
                          <a:pt x="0" y="140"/>
                          <a:pt x="5" y="135"/>
                        </a:cubicBezTo>
                        <a:cubicBezTo>
                          <a:pt x="56" y="84"/>
                          <a:pt x="56" y="84"/>
                          <a:pt x="56" y="84"/>
                        </a:cubicBezTo>
                        <a:cubicBezTo>
                          <a:pt x="5" y="33"/>
                          <a:pt x="5" y="33"/>
                          <a:pt x="5" y="33"/>
                        </a:cubicBezTo>
                        <a:cubicBezTo>
                          <a:pt x="2" y="31"/>
                          <a:pt x="1" y="28"/>
                          <a:pt x="1" y="24"/>
                        </a:cubicBezTo>
                        <a:cubicBezTo>
                          <a:pt x="1" y="21"/>
                          <a:pt x="2" y="18"/>
                          <a:pt x="5" y="16"/>
                        </a:cubicBezTo>
                        <a:cubicBezTo>
                          <a:pt x="16" y="5"/>
                          <a:pt x="16" y="5"/>
                          <a:pt x="16" y="5"/>
                        </a:cubicBezTo>
                        <a:cubicBezTo>
                          <a:pt x="20" y="0"/>
                          <a:pt x="28" y="0"/>
                          <a:pt x="33" y="5"/>
                        </a:cubicBezTo>
                        <a:cubicBezTo>
                          <a:pt x="84" y="56"/>
                          <a:pt x="84" y="56"/>
                          <a:pt x="84" y="56"/>
                        </a:cubicBezTo>
                        <a:cubicBezTo>
                          <a:pt x="135" y="5"/>
                          <a:pt x="135" y="5"/>
                          <a:pt x="135" y="5"/>
                        </a:cubicBezTo>
                        <a:cubicBezTo>
                          <a:pt x="139" y="0"/>
                          <a:pt x="147" y="0"/>
                          <a:pt x="152" y="5"/>
                        </a:cubicBezTo>
                        <a:cubicBezTo>
                          <a:pt x="163" y="16"/>
                          <a:pt x="163" y="16"/>
                          <a:pt x="163" y="16"/>
                        </a:cubicBezTo>
                        <a:cubicBezTo>
                          <a:pt x="165" y="18"/>
                          <a:pt x="167" y="21"/>
                          <a:pt x="167" y="24"/>
                        </a:cubicBezTo>
                        <a:cubicBezTo>
                          <a:pt x="167" y="28"/>
                          <a:pt x="165" y="31"/>
                          <a:pt x="163" y="33"/>
                        </a:cubicBezTo>
                        <a:cubicBezTo>
                          <a:pt x="112" y="84"/>
                          <a:pt x="112" y="84"/>
                          <a:pt x="112" y="84"/>
                        </a:cubicBezTo>
                        <a:cubicBezTo>
                          <a:pt x="163" y="135"/>
                          <a:pt x="163" y="135"/>
                          <a:pt x="163" y="135"/>
                        </a:cubicBezTo>
                        <a:cubicBezTo>
                          <a:pt x="168" y="140"/>
                          <a:pt x="168" y="147"/>
                          <a:pt x="163" y="152"/>
                        </a:cubicBezTo>
                        <a:cubicBezTo>
                          <a:pt x="152" y="163"/>
                          <a:pt x="152" y="163"/>
                          <a:pt x="152" y="163"/>
                        </a:cubicBezTo>
                        <a:cubicBezTo>
                          <a:pt x="150" y="166"/>
                          <a:pt x="147" y="167"/>
                          <a:pt x="143" y="167"/>
                        </a:cubicBezTo>
                        <a:close/>
                        <a:moveTo>
                          <a:pt x="84" y="101"/>
                        </a:moveTo>
                        <a:cubicBezTo>
                          <a:pt x="140" y="158"/>
                          <a:pt x="140" y="158"/>
                          <a:pt x="140" y="158"/>
                        </a:cubicBezTo>
                        <a:cubicBezTo>
                          <a:pt x="142" y="159"/>
                          <a:pt x="145" y="159"/>
                          <a:pt x="146" y="158"/>
                        </a:cubicBezTo>
                        <a:cubicBezTo>
                          <a:pt x="157" y="146"/>
                          <a:pt x="157" y="146"/>
                          <a:pt x="157" y="146"/>
                        </a:cubicBezTo>
                        <a:cubicBezTo>
                          <a:pt x="159" y="145"/>
                          <a:pt x="159" y="142"/>
                          <a:pt x="157" y="141"/>
                        </a:cubicBezTo>
                        <a:cubicBezTo>
                          <a:pt x="101" y="84"/>
                          <a:pt x="101" y="84"/>
                          <a:pt x="101" y="84"/>
                        </a:cubicBezTo>
                        <a:cubicBezTo>
                          <a:pt x="157" y="27"/>
                          <a:pt x="157" y="27"/>
                          <a:pt x="157" y="27"/>
                        </a:cubicBezTo>
                        <a:cubicBezTo>
                          <a:pt x="158" y="26"/>
                          <a:pt x="159" y="25"/>
                          <a:pt x="159" y="24"/>
                        </a:cubicBezTo>
                        <a:cubicBezTo>
                          <a:pt x="159" y="23"/>
                          <a:pt x="158" y="22"/>
                          <a:pt x="157" y="22"/>
                        </a:cubicBezTo>
                        <a:cubicBezTo>
                          <a:pt x="146" y="10"/>
                          <a:pt x="146" y="10"/>
                          <a:pt x="146" y="10"/>
                        </a:cubicBezTo>
                        <a:cubicBezTo>
                          <a:pt x="145" y="9"/>
                          <a:pt x="142" y="9"/>
                          <a:pt x="140" y="10"/>
                        </a:cubicBezTo>
                        <a:cubicBezTo>
                          <a:pt x="84" y="67"/>
                          <a:pt x="84" y="67"/>
                          <a:pt x="84" y="67"/>
                        </a:cubicBezTo>
                        <a:cubicBezTo>
                          <a:pt x="27" y="10"/>
                          <a:pt x="27" y="10"/>
                          <a:pt x="27" y="10"/>
                        </a:cubicBezTo>
                        <a:cubicBezTo>
                          <a:pt x="26" y="9"/>
                          <a:pt x="23" y="9"/>
                          <a:pt x="22" y="10"/>
                        </a:cubicBezTo>
                        <a:cubicBezTo>
                          <a:pt x="10" y="22"/>
                          <a:pt x="10" y="22"/>
                          <a:pt x="10" y="22"/>
                        </a:cubicBezTo>
                        <a:cubicBezTo>
                          <a:pt x="9" y="22"/>
                          <a:pt x="9" y="23"/>
                          <a:pt x="9" y="24"/>
                        </a:cubicBezTo>
                        <a:cubicBezTo>
                          <a:pt x="9" y="25"/>
                          <a:pt x="9" y="26"/>
                          <a:pt x="10" y="27"/>
                        </a:cubicBezTo>
                        <a:cubicBezTo>
                          <a:pt x="67" y="84"/>
                          <a:pt x="67" y="84"/>
                          <a:pt x="67" y="84"/>
                        </a:cubicBezTo>
                        <a:cubicBezTo>
                          <a:pt x="10" y="141"/>
                          <a:pt x="10" y="141"/>
                          <a:pt x="10" y="141"/>
                        </a:cubicBezTo>
                        <a:cubicBezTo>
                          <a:pt x="9" y="142"/>
                          <a:pt x="9" y="145"/>
                          <a:pt x="10" y="146"/>
                        </a:cubicBezTo>
                        <a:cubicBezTo>
                          <a:pt x="22" y="158"/>
                          <a:pt x="22" y="158"/>
                          <a:pt x="22" y="158"/>
                        </a:cubicBezTo>
                        <a:cubicBezTo>
                          <a:pt x="23" y="159"/>
                          <a:pt x="26" y="159"/>
                          <a:pt x="27" y="158"/>
                        </a:cubicBezTo>
                        <a:lnTo>
                          <a:pt x="84" y="101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19" name="Freeform 124">
                <a:extLst>
                  <a:ext uri="{FF2B5EF4-FFF2-40B4-BE49-F238E27FC236}">
                    <a16:creationId xmlns:a16="http://schemas.microsoft.com/office/drawing/2014/main" id="{932E06D1-A9E6-2C11-9697-00422E7121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1778" y="4950081"/>
                <a:ext cx="221128" cy="159502"/>
              </a:xfrm>
              <a:custGeom>
                <a:avLst/>
                <a:gdLst>
                  <a:gd name="T0" fmla="*/ 86 w 204"/>
                  <a:gd name="T1" fmla="*/ 148 h 148"/>
                  <a:gd name="T2" fmla="*/ 75 w 204"/>
                  <a:gd name="T3" fmla="*/ 142 h 148"/>
                  <a:gd name="T4" fmla="*/ 10 w 204"/>
                  <a:gd name="T5" fmla="*/ 82 h 148"/>
                  <a:gd name="T6" fmla="*/ 7 w 204"/>
                  <a:gd name="T7" fmla="*/ 60 h 148"/>
                  <a:gd name="T8" fmla="*/ 29 w 204"/>
                  <a:gd name="T9" fmla="*/ 38 h 148"/>
                  <a:gd name="T10" fmla="*/ 36 w 204"/>
                  <a:gd name="T11" fmla="*/ 36 h 148"/>
                  <a:gd name="T12" fmla="*/ 48 w 204"/>
                  <a:gd name="T13" fmla="*/ 42 h 148"/>
                  <a:gd name="T14" fmla="*/ 77 w 204"/>
                  <a:gd name="T15" fmla="*/ 71 h 148"/>
                  <a:gd name="T16" fmla="*/ 87 w 204"/>
                  <a:gd name="T17" fmla="*/ 76 h 148"/>
                  <a:gd name="T18" fmla="*/ 95 w 204"/>
                  <a:gd name="T19" fmla="*/ 71 h 148"/>
                  <a:gd name="T20" fmla="*/ 158 w 204"/>
                  <a:gd name="T21" fmla="*/ 4 h 148"/>
                  <a:gd name="T22" fmla="*/ 168 w 204"/>
                  <a:gd name="T23" fmla="*/ 0 h 148"/>
                  <a:gd name="T24" fmla="*/ 178 w 204"/>
                  <a:gd name="T25" fmla="*/ 4 h 148"/>
                  <a:gd name="T26" fmla="*/ 200 w 204"/>
                  <a:gd name="T27" fmla="*/ 26 h 148"/>
                  <a:gd name="T28" fmla="*/ 204 w 204"/>
                  <a:gd name="T29" fmla="*/ 35 h 148"/>
                  <a:gd name="T30" fmla="*/ 198 w 204"/>
                  <a:gd name="T31" fmla="*/ 47 h 148"/>
                  <a:gd name="T32" fmla="*/ 99 w 204"/>
                  <a:gd name="T33" fmla="*/ 142 h 148"/>
                  <a:gd name="T34" fmla="*/ 86 w 204"/>
                  <a:gd name="T35" fmla="*/ 148 h 148"/>
                  <a:gd name="T36" fmla="*/ 34 w 204"/>
                  <a:gd name="T37" fmla="*/ 44 h 148"/>
                  <a:gd name="T38" fmla="*/ 12 w 204"/>
                  <a:gd name="T39" fmla="*/ 65 h 148"/>
                  <a:gd name="T40" fmla="*/ 15 w 204"/>
                  <a:gd name="T41" fmla="*/ 76 h 148"/>
                  <a:gd name="T42" fmla="*/ 80 w 204"/>
                  <a:gd name="T43" fmla="*/ 137 h 148"/>
                  <a:gd name="T44" fmla="*/ 86 w 204"/>
                  <a:gd name="T45" fmla="*/ 141 h 148"/>
                  <a:gd name="T46" fmla="*/ 94 w 204"/>
                  <a:gd name="T47" fmla="*/ 137 h 148"/>
                  <a:gd name="T48" fmla="*/ 193 w 204"/>
                  <a:gd name="T49" fmla="*/ 42 h 148"/>
                  <a:gd name="T50" fmla="*/ 197 w 204"/>
                  <a:gd name="T51" fmla="*/ 35 h 148"/>
                  <a:gd name="T52" fmla="*/ 195 w 204"/>
                  <a:gd name="T53" fmla="*/ 31 h 148"/>
                  <a:gd name="T54" fmla="*/ 195 w 204"/>
                  <a:gd name="T55" fmla="*/ 31 h 148"/>
                  <a:gd name="T56" fmla="*/ 174 w 204"/>
                  <a:gd name="T57" fmla="*/ 10 h 148"/>
                  <a:gd name="T58" fmla="*/ 168 w 204"/>
                  <a:gd name="T59" fmla="*/ 7 h 148"/>
                  <a:gd name="T60" fmla="*/ 163 w 204"/>
                  <a:gd name="T61" fmla="*/ 9 h 148"/>
                  <a:gd name="T62" fmla="*/ 101 w 204"/>
                  <a:gd name="T63" fmla="*/ 76 h 148"/>
                  <a:gd name="T64" fmla="*/ 87 w 204"/>
                  <a:gd name="T65" fmla="*/ 84 h 148"/>
                  <a:gd name="T66" fmla="*/ 72 w 204"/>
                  <a:gd name="T67" fmla="*/ 76 h 148"/>
                  <a:gd name="T68" fmla="*/ 43 w 204"/>
                  <a:gd name="T69" fmla="*/ 47 h 148"/>
                  <a:gd name="T70" fmla="*/ 36 w 204"/>
                  <a:gd name="T71" fmla="*/ 43 h 148"/>
                  <a:gd name="T72" fmla="*/ 34 w 204"/>
                  <a:gd name="T73" fmla="*/ 4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148">
                    <a:moveTo>
                      <a:pt x="86" y="148"/>
                    </a:moveTo>
                    <a:cubicBezTo>
                      <a:pt x="83" y="148"/>
                      <a:pt x="79" y="147"/>
                      <a:pt x="75" y="14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6" y="78"/>
                      <a:pt x="0" y="69"/>
                      <a:pt x="7" y="60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32" y="36"/>
                      <a:pt x="36" y="36"/>
                    </a:cubicBezTo>
                    <a:cubicBezTo>
                      <a:pt x="39" y="36"/>
                      <a:pt x="44" y="37"/>
                      <a:pt x="48" y="42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8" y="72"/>
                      <a:pt x="82" y="76"/>
                      <a:pt x="87" y="76"/>
                    </a:cubicBezTo>
                    <a:cubicBezTo>
                      <a:pt x="90" y="76"/>
                      <a:pt x="92" y="75"/>
                      <a:pt x="95" y="71"/>
                    </a:cubicBezTo>
                    <a:cubicBezTo>
                      <a:pt x="158" y="4"/>
                      <a:pt x="158" y="4"/>
                      <a:pt x="158" y="4"/>
                    </a:cubicBezTo>
                    <a:cubicBezTo>
                      <a:pt x="159" y="3"/>
                      <a:pt x="162" y="0"/>
                      <a:pt x="168" y="0"/>
                    </a:cubicBezTo>
                    <a:cubicBezTo>
                      <a:pt x="172" y="0"/>
                      <a:pt x="175" y="2"/>
                      <a:pt x="178" y="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201" y="27"/>
                      <a:pt x="204" y="30"/>
                      <a:pt x="204" y="35"/>
                    </a:cubicBezTo>
                    <a:cubicBezTo>
                      <a:pt x="204" y="39"/>
                      <a:pt x="202" y="43"/>
                      <a:pt x="198" y="47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99" y="142"/>
                      <a:pt x="93" y="148"/>
                      <a:pt x="86" y="148"/>
                    </a:cubicBezTo>
                    <a:close/>
                    <a:moveTo>
                      <a:pt x="34" y="44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8" y="70"/>
                      <a:pt x="15" y="76"/>
                      <a:pt x="15" y="76"/>
                    </a:cubicBezTo>
                    <a:cubicBezTo>
                      <a:pt x="80" y="137"/>
                      <a:pt x="80" y="137"/>
                      <a:pt x="80" y="137"/>
                    </a:cubicBezTo>
                    <a:cubicBezTo>
                      <a:pt x="82" y="140"/>
                      <a:pt x="84" y="141"/>
                      <a:pt x="86" y="141"/>
                    </a:cubicBezTo>
                    <a:cubicBezTo>
                      <a:pt x="90" y="141"/>
                      <a:pt x="93" y="138"/>
                      <a:pt x="94" y="137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5" y="40"/>
                      <a:pt x="197" y="37"/>
                      <a:pt x="197" y="35"/>
                    </a:cubicBezTo>
                    <a:cubicBezTo>
                      <a:pt x="197" y="33"/>
                      <a:pt x="195" y="31"/>
                      <a:pt x="19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74" y="10"/>
                      <a:pt x="174" y="10"/>
                      <a:pt x="174" y="10"/>
                    </a:cubicBezTo>
                    <a:cubicBezTo>
                      <a:pt x="172" y="8"/>
                      <a:pt x="170" y="7"/>
                      <a:pt x="168" y="7"/>
                    </a:cubicBezTo>
                    <a:cubicBezTo>
                      <a:pt x="165" y="7"/>
                      <a:pt x="163" y="9"/>
                      <a:pt x="163" y="9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97" y="81"/>
                      <a:pt x="92" y="84"/>
                      <a:pt x="87" y="84"/>
                    </a:cubicBezTo>
                    <a:cubicBezTo>
                      <a:pt x="78" y="84"/>
                      <a:pt x="72" y="76"/>
                      <a:pt x="72" y="7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1" y="44"/>
                      <a:pt x="38" y="43"/>
                      <a:pt x="36" y="43"/>
                    </a:cubicBezTo>
                    <a:cubicBezTo>
                      <a:pt x="35" y="43"/>
                      <a:pt x="34" y="43"/>
                      <a:pt x="3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33C3D6D9-BC4E-E469-9ABF-2927FABFFAC7}"/>
                </a:ext>
              </a:extLst>
            </p:cNvPr>
            <p:cNvSpPr/>
            <p:nvPr/>
          </p:nvSpPr>
          <p:spPr>
            <a:xfrm>
              <a:off x="4779554" y="3325283"/>
              <a:ext cx="1193897" cy="49618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Use First, Pay Later</a:t>
              </a: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A67B0100-637B-4DEE-EE7B-3C2BE8BB3E57}"/>
                </a:ext>
              </a:extLst>
            </p:cNvPr>
            <p:cNvSpPr/>
            <p:nvPr/>
          </p:nvSpPr>
          <p:spPr>
            <a:xfrm>
              <a:off x="6126997" y="3325282"/>
              <a:ext cx="1193897" cy="49618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Pay First, Use Later</a:t>
              </a:r>
            </a:p>
          </p:txBody>
        </p:sp>
        <p:grpSp>
          <p:nvGrpSpPr>
            <p:cNvPr id="123" name="Group 8">
              <a:extLst>
                <a:ext uri="{FF2B5EF4-FFF2-40B4-BE49-F238E27FC236}">
                  <a16:creationId xmlns:a16="http://schemas.microsoft.com/office/drawing/2014/main" id="{5A7934BD-3E9F-3DB8-C84A-3676A54736EA}"/>
                </a:ext>
              </a:extLst>
            </p:cNvPr>
            <p:cNvGrpSpPr/>
            <p:nvPr/>
          </p:nvGrpSpPr>
          <p:grpSpPr>
            <a:xfrm>
              <a:off x="8172837" y="4031876"/>
              <a:ext cx="3010666" cy="1704564"/>
              <a:chOff x="4946294" y="3746108"/>
              <a:chExt cx="3010666" cy="1704564"/>
            </a:xfrm>
          </p:grpSpPr>
          <p:grpSp>
            <p:nvGrpSpPr>
              <p:cNvPr id="124" name="Group 61">
                <a:extLst>
                  <a:ext uri="{FF2B5EF4-FFF2-40B4-BE49-F238E27FC236}">
                    <a16:creationId xmlns:a16="http://schemas.microsoft.com/office/drawing/2014/main" id="{CD81631E-B562-066E-4936-EC27B8D85299}"/>
                  </a:ext>
                </a:extLst>
              </p:cNvPr>
              <p:cNvGrpSpPr/>
              <p:nvPr/>
            </p:nvGrpSpPr>
            <p:grpSpPr>
              <a:xfrm>
                <a:off x="4946995" y="3746108"/>
                <a:ext cx="3009965" cy="307777"/>
                <a:chOff x="1576890" y="3717351"/>
                <a:chExt cx="3009965" cy="307777"/>
              </a:xfrm>
            </p:grpSpPr>
            <p:sp>
              <p:nvSpPr>
                <p:cNvPr id="137" name="TextBox 62">
                  <a:extLst>
                    <a:ext uri="{FF2B5EF4-FFF2-40B4-BE49-F238E27FC236}">
                      <a16:creationId xmlns:a16="http://schemas.microsoft.com/office/drawing/2014/main" id="{60D99284-86F5-E5D6-FE92-A7D7F09976A8}"/>
                    </a:ext>
                  </a:extLst>
                </p:cNvPr>
                <p:cNvSpPr txBox="1"/>
                <p:nvPr/>
              </p:nvSpPr>
              <p:spPr>
                <a:xfrm>
                  <a:off x="1816678" y="3717351"/>
                  <a:ext cx="277017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Transparent Rules &amp; Risk control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138" name="Freeform 124">
                  <a:extLst>
                    <a:ext uri="{FF2B5EF4-FFF2-40B4-BE49-F238E27FC236}">
                      <a16:creationId xmlns:a16="http://schemas.microsoft.com/office/drawing/2014/main" id="{37733011-7CB5-FD54-A7F1-0090C74DB3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6890" y="3811268"/>
                  <a:ext cx="221128" cy="159502"/>
                </a:xfrm>
                <a:custGeom>
                  <a:avLst/>
                  <a:gdLst>
                    <a:gd name="T0" fmla="*/ 86 w 204"/>
                    <a:gd name="T1" fmla="*/ 148 h 148"/>
                    <a:gd name="T2" fmla="*/ 75 w 204"/>
                    <a:gd name="T3" fmla="*/ 142 h 148"/>
                    <a:gd name="T4" fmla="*/ 10 w 204"/>
                    <a:gd name="T5" fmla="*/ 82 h 148"/>
                    <a:gd name="T6" fmla="*/ 7 w 204"/>
                    <a:gd name="T7" fmla="*/ 60 h 148"/>
                    <a:gd name="T8" fmla="*/ 29 w 204"/>
                    <a:gd name="T9" fmla="*/ 38 h 148"/>
                    <a:gd name="T10" fmla="*/ 36 w 204"/>
                    <a:gd name="T11" fmla="*/ 36 h 148"/>
                    <a:gd name="T12" fmla="*/ 48 w 204"/>
                    <a:gd name="T13" fmla="*/ 42 h 148"/>
                    <a:gd name="T14" fmla="*/ 77 w 204"/>
                    <a:gd name="T15" fmla="*/ 71 h 148"/>
                    <a:gd name="T16" fmla="*/ 87 w 204"/>
                    <a:gd name="T17" fmla="*/ 76 h 148"/>
                    <a:gd name="T18" fmla="*/ 95 w 204"/>
                    <a:gd name="T19" fmla="*/ 71 h 148"/>
                    <a:gd name="T20" fmla="*/ 158 w 204"/>
                    <a:gd name="T21" fmla="*/ 4 h 148"/>
                    <a:gd name="T22" fmla="*/ 168 w 204"/>
                    <a:gd name="T23" fmla="*/ 0 h 148"/>
                    <a:gd name="T24" fmla="*/ 178 w 204"/>
                    <a:gd name="T25" fmla="*/ 4 h 148"/>
                    <a:gd name="T26" fmla="*/ 200 w 204"/>
                    <a:gd name="T27" fmla="*/ 26 h 148"/>
                    <a:gd name="T28" fmla="*/ 204 w 204"/>
                    <a:gd name="T29" fmla="*/ 35 h 148"/>
                    <a:gd name="T30" fmla="*/ 198 w 204"/>
                    <a:gd name="T31" fmla="*/ 47 h 148"/>
                    <a:gd name="T32" fmla="*/ 99 w 204"/>
                    <a:gd name="T33" fmla="*/ 142 h 148"/>
                    <a:gd name="T34" fmla="*/ 86 w 204"/>
                    <a:gd name="T35" fmla="*/ 148 h 148"/>
                    <a:gd name="T36" fmla="*/ 34 w 204"/>
                    <a:gd name="T37" fmla="*/ 44 h 148"/>
                    <a:gd name="T38" fmla="*/ 12 w 204"/>
                    <a:gd name="T39" fmla="*/ 65 h 148"/>
                    <a:gd name="T40" fmla="*/ 15 w 204"/>
                    <a:gd name="T41" fmla="*/ 76 h 148"/>
                    <a:gd name="T42" fmla="*/ 80 w 204"/>
                    <a:gd name="T43" fmla="*/ 137 h 148"/>
                    <a:gd name="T44" fmla="*/ 86 w 204"/>
                    <a:gd name="T45" fmla="*/ 141 h 148"/>
                    <a:gd name="T46" fmla="*/ 94 w 204"/>
                    <a:gd name="T47" fmla="*/ 137 h 148"/>
                    <a:gd name="T48" fmla="*/ 193 w 204"/>
                    <a:gd name="T49" fmla="*/ 42 h 148"/>
                    <a:gd name="T50" fmla="*/ 197 w 204"/>
                    <a:gd name="T51" fmla="*/ 35 h 148"/>
                    <a:gd name="T52" fmla="*/ 195 w 204"/>
                    <a:gd name="T53" fmla="*/ 31 h 148"/>
                    <a:gd name="T54" fmla="*/ 195 w 204"/>
                    <a:gd name="T55" fmla="*/ 31 h 148"/>
                    <a:gd name="T56" fmla="*/ 174 w 204"/>
                    <a:gd name="T57" fmla="*/ 10 h 148"/>
                    <a:gd name="T58" fmla="*/ 168 w 204"/>
                    <a:gd name="T59" fmla="*/ 7 h 148"/>
                    <a:gd name="T60" fmla="*/ 163 w 204"/>
                    <a:gd name="T61" fmla="*/ 9 h 148"/>
                    <a:gd name="T62" fmla="*/ 101 w 204"/>
                    <a:gd name="T63" fmla="*/ 76 h 148"/>
                    <a:gd name="T64" fmla="*/ 87 w 204"/>
                    <a:gd name="T65" fmla="*/ 84 h 148"/>
                    <a:gd name="T66" fmla="*/ 72 w 204"/>
                    <a:gd name="T67" fmla="*/ 76 h 148"/>
                    <a:gd name="T68" fmla="*/ 43 w 204"/>
                    <a:gd name="T69" fmla="*/ 47 h 148"/>
                    <a:gd name="T70" fmla="*/ 36 w 204"/>
                    <a:gd name="T71" fmla="*/ 43 h 148"/>
                    <a:gd name="T72" fmla="*/ 34 w 204"/>
                    <a:gd name="T73" fmla="*/ 4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4" h="148">
                      <a:moveTo>
                        <a:pt x="86" y="148"/>
                      </a:moveTo>
                      <a:cubicBezTo>
                        <a:pt x="83" y="148"/>
                        <a:pt x="79" y="147"/>
                        <a:pt x="75" y="14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6" y="78"/>
                        <a:pt x="0" y="69"/>
                        <a:pt x="7" y="60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32" y="36"/>
                        <a:pt x="36" y="36"/>
                      </a:cubicBezTo>
                      <a:cubicBezTo>
                        <a:pt x="39" y="36"/>
                        <a:pt x="44" y="37"/>
                        <a:pt x="48" y="42"/>
                      </a:cubicBezTo>
                      <a:cubicBezTo>
                        <a:pt x="77" y="71"/>
                        <a:pt x="77" y="71"/>
                        <a:pt x="77" y="71"/>
                      </a:cubicBezTo>
                      <a:cubicBezTo>
                        <a:pt x="78" y="72"/>
                        <a:pt x="82" y="76"/>
                        <a:pt x="87" y="76"/>
                      </a:cubicBezTo>
                      <a:cubicBezTo>
                        <a:pt x="90" y="76"/>
                        <a:pt x="92" y="75"/>
                        <a:pt x="95" y="71"/>
                      </a:cubicBezTo>
                      <a:cubicBezTo>
                        <a:pt x="158" y="4"/>
                        <a:pt x="158" y="4"/>
                        <a:pt x="158" y="4"/>
                      </a:cubicBezTo>
                      <a:cubicBezTo>
                        <a:pt x="159" y="3"/>
                        <a:pt x="162" y="0"/>
                        <a:pt x="168" y="0"/>
                      </a:cubicBezTo>
                      <a:cubicBezTo>
                        <a:pt x="172" y="0"/>
                        <a:pt x="175" y="2"/>
                        <a:pt x="178" y="4"/>
                      </a:cubicBezTo>
                      <a:cubicBezTo>
                        <a:pt x="200" y="26"/>
                        <a:pt x="200" y="26"/>
                        <a:pt x="200" y="26"/>
                      </a:cubicBezTo>
                      <a:cubicBezTo>
                        <a:pt x="201" y="27"/>
                        <a:pt x="204" y="30"/>
                        <a:pt x="204" y="35"/>
                      </a:cubicBezTo>
                      <a:cubicBezTo>
                        <a:pt x="204" y="39"/>
                        <a:pt x="202" y="43"/>
                        <a:pt x="198" y="47"/>
                      </a:cubicBezTo>
                      <a:cubicBezTo>
                        <a:pt x="99" y="142"/>
                        <a:pt x="99" y="142"/>
                        <a:pt x="99" y="142"/>
                      </a:cubicBezTo>
                      <a:cubicBezTo>
                        <a:pt x="99" y="142"/>
                        <a:pt x="93" y="148"/>
                        <a:pt x="86" y="148"/>
                      </a:cubicBezTo>
                      <a:close/>
                      <a:moveTo>
                        <a:pt x="34" y="44"/>
                      </a:move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8" y="70"/>
                        <a:pt x="15" y="76"/>
                        <a:pt x="15" y="76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82" y="140"/>
                        <a:pt x="84" y="141"/>
                        <a:pt x="86" y="141"/>
                      </a:cubicBezTo>
                      <a:cubicBezTo>
                        <a:pt x="90" y="141"/>
                        <a:pt x="93" y="138"/>
                        <a:pt x="94" y="137"/>
                      </a:cubicBezTo>
                      <a:cubicBezTo>
                        <a:pt x="193" y="42"/>
                        <a:pt x="193" y="42"/>
                        <a:pt x="193" y="42"/>
                      </a:cubicBezTo>
                      <a:cubicBezTo>
                        <a:pt x="195" y="40"/>
                        <a:pt x="197" y="37"/>
                        <a:pt x="197" y="35"/>
                      </a:cubicBezTo>
                      <a:cubicBezTo>
                        <a:pt x="197" y="33"/>
                        <a:pt x="195" y="31"/>
                        <a:pt x="195" y="31"/>
                      </a:cubicBezTo>
                      <a:cubicBezTo>
                        <a:pt x="195" y="31"/>
                        <a:pt x="195" y="31"/>
                        <a:pt x="195" y="31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2" y="8"/>
                        <a:pt x="170" y="7"/>
                        <a:pt x="168" y="7"/>
                      </a:cubicBezTo>
                      <a:cubicBezTo>
                        <a:pt x="165" y="7"/>
                        <a:pt x="163" y="9"/>
                        <a:pt x="163" y="9"/>
                      </a:cubicBezTo>
                      <a:cubicBezTo>
                        <a:pt x="101" y="76"/>
                        <a:pt x="101" y="76"/>
                        <a:pt x="101" y="76"/>
                      </a:cubicBezTo>
                      <a:cubicBezTo>
                        <a:pt x="97" y="81"/>
                        <a:pt x="92" y="84"/>
                        <a:pt x="87" y="84"/>
                      </a:cubicBezTo>
                      <a:cubicBezTo>
                        <a:pt x="78" y="84"/>
                        <a:pt x="72" y="76"/>
                        <a:pt x="72" y="76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1" y="44"/>
                        <a:pt x="38" y="43"/>
                        <a:pt x="36" y="43"/>
                      </a:cubicBezTo>
                      <a:cubicBezTo>
                        <a:pt x="35" y="43"/>
                        <a:pt x="34" y="43"/>
                        <a:pt x="34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5" name="Group 64">
                <a:extLst>
                  <a:ext uri="{FF2B5EF4-FFF2-40B4-BE49-F238E27FC236}">
                    <a16:creationId xmlns:a16="http://schemas.microsoft.com/office/drawing/2014/main" id="{5E9E21C9-1AB4-0A77-6BF2-EFD150EE21D9}"/>
                  </a:ext>
                </a:extLst>
              </p:cNvPr>
              <p:cNvGrpSpPr/>
              <p:nvPr/>
            </p:nvGrpSpPr>
            <p:grpSpPr>
              <a:xfrm>
                <a:off x="4946994" y="4041444"/>
                <a:ext cx="2627029" cy="307777"/>
                <a:chOff x="1576890" y="3717351"/>
                <a:chExt cx="2627029" cy="307777"/>
              </a:xfrm>
            </p:grpSpPr>
            <p:sp>
              <p:nvSpPr>
                <p:cNvPr id="135" name="TextBox 65">
                  <a:extLst>
                    <a:ext uri="{FF2B5EF4-FFF2-40B4-BE49-F238E27FC236}">
                      <a16:creationId xmlns:a16="http://schemas.microsoft.com/office/drawing/2014/main" id="{E92FED94-A813-F5C7-81DF-347CAF62EA17}"/>
                    </a:ext>
                  </a:extLst>
                </p:cNvPr>
                <p:cNvSpPr txBox="1"/>
                <p:nvPr/>
              </p:nvSpPr>
              <p:spPr>
                <a:xfrm>
                  <a:off x="1816678" y="3717351"/>
                  <a:ext cx="23872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Automated Enforcement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136" name="Freeform 124">
                  <a:extLst>
                    <a:ext uri="{FF2B5EF4-FFF2-40B4-BE49-F238E27FC236}">
                      <a16:creationId xmlns:a16="http://schemas.microsoft.com/office/drawing/2014/main" id="{3081BB39-9D8E-2E41-BCEE-65952B5F5B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6890" y="3811268"/>
                  <a:ext cx="221128" cy="159502"/>
                </a:xfrm>
                <a:custGeom>
                  <a:avLst/>
                  <a:gdLst>
                    <a:gd name="T0" fmla="*/ 86 w 204"/>
                    <a:gd name="T1" fmla="*/ 148 h 148"/>
                    <a:gd name="T2" fmla="*/ 75 w 204"/>
                    <a:gd name="T3" fmla="*/ 142 h 148"/>
                    <a:gd name="T4" fmla="*/ 10 w 204"/>
                    <a:gd name="T5" fmla="*/ 82 h 148"/>
                    <a:gd name="T6" fmla="*/ 7 w 204"/>
                    <a:gd name="T7" fmla="*/ 60 h 148"/>
                    <a:gd name="T8" fmla="*/ 29 w 204"/>
                    <a:gd name="T9" fmla="*/ 38 h 148"/>
                    <a:gd name="T10" fmla="*/ 36 w 204"/>
                    <a:gd name="T11" fmla="*/ 36 h 148"/>
                    <a:gd name="T12" fmla="*/ 48 w 204"/>
                    <a:gd name="T13" fmla="*/ 42 h 148"/>
                    <a:gd name="T14" fmla="*/ 77 w 204"/>
                    <a:gd name="T15" fmla="*/ 71 h 148"/>
                    <a:gd name="T16" fmla="*/ 87 w 204"/>
                    <a:gd name="T17" fmla="*/ 76 h 148"/>
                    <a:gd name="T18" fmla="*/ 95 w 204"/>
                    <a:gd name="T19" fmla="*/ 71 h 148"/>
                    <a:gd name="T20" fmla="*/ 158 w 204"/>
                    <a:gd name="T21" fmla="*/ 4 h 148"/>
                    <a:gd name="T22" fmla="*/ 168 w 204"/>
                    <a:gd name="T23" fmla="*/ 0 h 148"/>
                    <a:gd name="T24" fmla="*/ 178 w 204"/>
                    <a:gd name="T25" fmla="*/ 4 h 148"/>
                    <a:gd name="T26" fmla="*/ 200 w 204"/>
                    <a:gd name="T27" fmla="*/ 26 h 148"/>
                    <a:gd name="T28" fmla="*/ 204 w 204"/>
                    <a:gd name="T29" fmla="*/ 35 h 148"/>
                    <a:gd name="T30" fmla="*/ 198 w 204"/>
                    <a:gd name="T31" fmla="*/ 47 h 148"/>
                    <a:gd name="T32" fmla="*/ 99 w 204"/>
                    <a:gd name="T33" fmla="*/ 142 h 148"/>
                    <a:gd name="T34" fmla="*/ 86 w 204"/>
                    <a:gd name="T35" fmla="*/ 148 h 148"/>
                    <a:gd name="T36" fmla="*/ 34 w 204"/>
                    <a:gd name="T37" fmla="*/ 44 h 148"/>
                    <a:gd name="T38" fmla="*/ 12 w 204"/>
                    <a:gd name="T39" fmla="*/ 65 h 148"/>
                    <a:gd name="T40" fmla="*/ 15 w 204"/>
                    <a:gd name="T41" fmla="*/ 76 h 148"/>
                    <a:gd name="T42" fmla="*/ 80 w 204"/>
                    <a:gd name="T43" fmla="*/ 137 h 148"/>
                    <a:gd name="T44" fmla="*/ 86 w 204"/>
                    <a:gd name="T45" fmla="*/ 141 h 148"/>
                    <a:gd name="T46" fmla="*/ 94 w 204"/>
                    <a:gd name="T47" fmla="*/ 137 h 148"/>
                    <a:gd name="T48" fmla="*/ 193 w 204"/>
                    <a:gd name="T49" fmla="*/ 42 h 148"/>
                    <a:gd name="T50" fmla="*/ 197 w 204"/>
                    <a:gd name="T51" fmla="*/ 35 h 148"/>
                    <a:gd name="T52" fmla="*/ 195 w 204"/>
                    <a:gd name="T53" fmla="*/ 31 h 148"/>
                    <a:gd name="T54" fmla="*/ 195 w 204"/>
                    <a:gd name="T55" fmla="*/ 31 h 148"/>
                    <a:gd name="T56" fmla="*/ 174 w 204"/>
                    <a:gd name="T57" fmla="*/ 10 h 148"/>
                    <a:gd name="T58" fmla="*/ 168 w 204"/>
                    <a:gd name="T59" fmla="*/ 7 h 148"/>
                    <a:gd name="T60" fmla="*/ 163 w 204"/>
                    <a:gd name="T61" fmla="*/ 9 h 148"/>
                    <a:gd name="T62" fmla="*/ 101 w 204"/>
                    <a:gd name="T63" fmla="*/ 76 h 148"/>
                    <a:gd name="T64" fmla="*/ 87 w 204"/>
                    <a:gd name="T65" fmla="*/ 84 h 148"/>
                    <a:gd name="T66" fmla="*/ 72 w 204"/>
                    <a:gd name="T67" fmla="*/ 76 h 148"/>
                    <a:gd name="T68" fmla="*/ 43 w 204"/>
                    <a:gd name="T69" fmla="*/ 47 h 148"/>
                    <a:gd name="T70" fmla="*/ 36 w 204"/>
                    <a:gd name="T71" fmla="*/ 43 h 148"/>
                    <a:gd name="T72" fmla="*/ 34 w 204"/>
                    <a:gd name="T73" fmla="*/ 4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4" h="148">
                      <a:moveTo>
                        <a:pt x="86" y="148"/>
                      </a:moveTo>
                      <a:cubicBezTo>
                        <a:pt x="83" y="148"/>
                        <a:pt x="79" y="147"/>
                        <a:pt x="75" y="14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6" y="78"/>
                        <a:pt x="0" y="69"/>
                        <a:pt x="7" y="60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32" y="36"/>
                        <a:pt x="36" y="36"/>
                      </a:cubicBezTo>
                      <a:cubicBezTo>
                        <a:pt x="39" y="36"/>
                        <a:pt x="44" y="37"/>
                        <a:pt x="48" y="42"/>
                      </a:cubicBezTo>
                      <a:cubicBezTo>
                        <a:pt x="77" y="71"/>
                        <a:pt x="77" y="71"/>
                        <a:pt x="77" y="71"/>
                      </a:cubicBezTo>
                      <a:cubicBezTo>
                        <a:pt x="78" y="72"/>
                        <a:pt x="82" y="76"/>
                        <a:pt x="87" y="76"/>
                      </a:cubicBezTo>
                      <a:cubicBezTo>
                        <a:pt x="90" y="76"/>
                        <a:pt x="92" y="75"/>
                        <a:pt x="95" y="71"/>
                      </a:cubicBezTo>
                      <a:cubicBezTo>
                        <a:pt x="158" y="4"/>
                        <a:pt x="158" y="4"/>
                        <a:pt x="158" y="4"/>
                      </a:cubicBezTo>
                      <a:cubicBezTo>
                        <a:pt x="159" y="3"/>
                        <a:pt x="162" y="0"/>
                        <a:pt x="168" y="0"/>
                      </a:cubicBezTo>
                      <a:cubicBezTo>
                        <a:pt x="172" y="0"/>
                        <a:pt x="175" y="2"/>
                        <a:pt x="178" y="4"/>
                      </a:cubicBezTo>
                      <a:cubicBezTo>
                        <a:pt x="200" y="26"/>
                        <a:pt x="200" y="26"/>
                        <a:pt x="200" y="26"/>
                      </a:cubicBezTo>
                      <a:cubicBezTo>
                        <a:pt x="201" y="27"/>
                        <a:pt x="204" y="30"/>
                        <a:pt x="204" y="35"/>
                      </a:cubicBezTo>
                      <a:cubicBezTo>
                        <a:pt x="204" y="39"/>
                        <a:pt x="202" y="43"/>
                        <a:pt x="198" y="47"/>
                      </a:cubicBezTo>
                      <a:cubicBezTo>
                        <a:pt x="99" y="142"/>
                        <a:pt x="99" y="142"/>
                        <a:pt x="99" y="142"/>
                      </a:cubicBezTo>
                      <a:cubicBezTo>
                        <a:pt x="99" y="142"/>
                        <a:pt x="93" y="148"/>
                        <a:pt x="86" y="148"/>
                      </a:cubicBezTo>
                      <a:close/>
                      <a:moveTo>
                        <a:pt x="34" y="44"/>
                      </a:move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8" y="70"/>
                        <a:pt x="15" y="76"/>
                        <a:pt x="15" y="76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82" y="140"/>
                        <a:pt x="84" y="141"/>
                        <a:pt x="86" y="141"/>
                      </a:cubicBezTo>
                      <a:cubicBezTo>
                        <a:pt x="90" y="141"/>
                        <a:pt x="93" y="138"/>
                        <a:pt x="94" y="137"/>
                      </a:cubicBezTo>
                      <a:cubicBezTo>
                        <a:pt x="193" y="42"/>
                        <a:pt x="193" y="42"/>
                        <a:pt x="193" y="42"/>
                      </a:cubicBezTo>
                      <a:cubicBezTo>
                        <a:pt x="195" y="40"/>
                        <a:pt x="197" y="37"/>
                        <a:pt x="197" y="35"/>
                      </a:cubicBezTo>
                      <a:cubicBezTo>
                        <a:pt x="197" y="33"/>
                        <a:pt x="195" y="31"/>
                        <a:pt x="195" y="31"/>
                      </a:cubicBezTo>
                      <a:cubicBezTo>
                        <a:pt x="195" y="31"/>
                        <a:pt x="195" y="31"/>
                        <a:pt x="195" y="31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2" y="8"/>
                        <a:pt x="170" y="7"/>
                        <a:pt x="168" y="7"/>
                      </a:cubicBezTo>
                      <a:cubicBezTo>
                        <a:pt x="165" y="7"/>
                        <a:pt x="163" y="9"/>
                        <a:pt x="163" y="9"/>
                      </a:cubicBezTo>
                      <a:cubicBezTo>
                        <a:pt x="101" y="76"/>
                        <a:pt x="101" y="76"/>
                        <a:pt x="101" y="76"/>
                      </a:cubicBezTo>
                      <a:cubicBezTo>
                        <a:pt x="97" y="81"/>
                        <a:pt x="92" y="84"/>
                        <a:pt x="87" y="84"/>
                      </a:cubicBezTo>
                      <a:cubicBezTo>
                        <a:pt x="78" y="84"/>
                        <a:pt x="72" y="76"/>
                        <a:pt x="72" y="76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1" y="44"/>
                        <a:pt x="38" y="43"/>
                        <a:pt x="36" y="43"/>
                      </a:cubicBezTo>
                      <a:cubicBezTo>
                        <a:pt x="35" y="43"/>
                        <a:pt x="34" y="43"/>
                        <a:pt x="34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6" name="Group 67">
                <a:extLst>
                  <a:ext uri="{FF2B5EF4-FFF2-40B4-BE49-F238E27FC236}">
                    <a16:creationId xmlns:a16="http://schemas.microsoft.com/office/drawing/2014/main" id="{07EB891B-4663-691F-940D-00A7C4F839C9}"/>
                  </a:ext>
                </a:extLst>
              </p:cNvPr>
              <p:cNvGrpSpPr/>
              <p:nvPr/>
            </p:nvGrpSpPr>
            <p:grpSpPr>
              <a:xfrm>
                <a:off x="4946993" y="4336780"/>
                <a:ext cx="2627029" cy="307777"/>
                <a:chOff x="1576890" y="3717351"/>
                <a:chExt cx="2627029" cy="307777"/>
              </a:xfrm>
            </p:grpSpPr>
            <p:sp>
              <p:nvSpPr>
                <p:cNvPr id="133" name="TextBox 68">
                  <a:extLst>
                    <a:ext uri="{FF2B5EF4-FFF2-40B4-BE49-F238E27FC236}">
                      <a16:creationId xmlns:a16="http://schemas.microsoft.com/office/drawing/2014/main" id="{3D43300E-889B-8D2A-BC68-DD4EB97A4444}"/>
                    </a:ext>
                  </a:extLst>
                </p:cNvPr>
                <p:cNvSpPr txBox="1"/>
                <p:nvPr/>
              </p:nvSpPr>
              <p:spPr>
                <a:xfrm>
                  <a:off x="1816678" y="3717351"/>
                  <a:ext cx="23872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Real Accountability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134" name="Freeform 124">
                  <a:extLst>
                    <a:ext uri="{FF2B5EF4-FFF2-40B4-BE49-F238E27FC236}">
                      <a16:creationId xmlns:a16="http://schemas.microsoft.com/office/drawing/2014/main" id="{1B3C41AF-8D74-8D25-234A-785B6C9063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6890" y="3811268"/>
                  <a:ext cx="221128" cy="159502"/>
                </a:xfrm>
                <a:custGeom>
                  <a:avLst/>
                  <a:gdLst>
                    <a:gd name="T0" fmla="*/ 86 w 204"/>
                    <a:gd name="T1" fmla="*/ 148 h 148"/>
                    <a:gd name="T2" fmla="*/ 75 w 204"/>
                    <a:gd name="T3" fmla="*/ 142 h 148"/>
                    <a:gd name="T4" fmla="*/ 10 w 204"/>
                    <a:gd name="T5" fmla="*/ 82 h 148"/>
                    <a:gd name="T6" fmla="*/ 7 w 204"/>
                    <a:gd name="T7" fmla="*/ 60 h 148"/>
                    <a:gd name="T8" fmla="*/ 29 w 204"/>
                    <a:gd name="T9" fmla="*/ 38 h 148"/>
                    <a:gd name="T10" fmla="*/ 36 w 204"/>
                    <a:gd name="T11" fmla="*/ 36 h 148"/>
                    <a:gd name="T12" fmla="*/ 48 w 204"/>
                    <a:gd name="T13" fmla="*/ 42 h 148"/>
                    <a:gd name="T14" fmla="*/ 77 w 204"/>
                    <a:gd name="T15" fmla="*/ 71 h 148"/>
                    <a:gd name="T16" fmla="*/ 87 w 204"/>
                    <a:gd name="T17" fmla="*/ 76 h 148"/>
                    <a:gd name="T18" fmla="*/ 95 w 204"/>
                    <a:gd name="T19" fmla="*/ 71 h 148"/>
                    <a:gd name="T20" fmla="*/ 158 w 204"/>
                    <a:gd name="T21" fmla="*/ 4 h 148"/>
                    <a:gd name="T22" fmla="*/ 168 w 204"/>
                    <a:gd name="T23" fmla="*/ 0 h 148"/>
                    <a:gd name="T24" fmla="*/ 178 w 204"/>
                    <a:gd name="T25" fmla="*/ 4 h 148"/>
                    <a:gd name="T26" fmla="*/ 200 w 204"/>
                    <a:gd name="T27" fmla="*/ 26 h 148"/>
                    <a:gd name="T28" fmla="*/ 204 w 204"/>
                    <a:gd name="T29" fmla="*/ 35 h 148"/>
                    <a:gd name="T30" fmla="*/ 198 w 204"/>
                    <a:gd name="T31" fmla="*/ 47 h 148"/>
                    <a:gd name="T32" fmla="*/ 99 w 204"/>
                    <a:gd name="T33" fmla="*/ 142 h 148"/>
                    <a:gd name="T34" fmla="*/ 86 w 204"/>
                    <a:gd name="T35" fmla="*/ 148 h 148"/>
                    <a:gd name="T36" fmla="*/ 34 w 204"/>
                    <a:gd name="T37" fmla="*/ 44 h 148"/>
                    <a:gd name="T38" fmla="*/ 12 w 204"/>
                    <a:gd name="T39" fmla="*/ 65 h 148"/>
                    <a:gd name="T40" fmla="*/ 15 w 204"/>
                    <a:gd name="T41" fmla="*/ 76 h 148"/>
                    <a:gd name="T42" fmla="*/ 80 w 204"/>
                    <a:gd name="T43" fmla="*/ 137 h 148"/>
                    <a:gd name="T44" fmla="*/ 86 w 204"/>
                    <a:gd name="T45" fmla="*/ 141 h 148"/>
                    <a:gd name="T46" fmla="*/ 94 w 204"/>
                    <a:gd name="T47" fmla="*/ 137 h 148"/>
                    <a:gd name="T48" fmla="*/ 193 w 204"/>
                    <a:gd name="T49" fmla="*/ 42 h 148"/>
                    <a:gd name="T50" fmla="*/ 197 w 204"/>
                    <a:gd name="T51" fmla="*/ 35 h 148"/>
                    <a:gd name="T52" fmla="*/ 195 w 204"/>
                    <a:gd name="T53" fmla="*/ 31 h 148"/>
                    <a:gd name="T54" fmla="*/ 195 w 204"/>
                    <a:gd name="T55" fmla="*/ 31 h 148"/>
                    <a:gd name="T56" fmla="*/ 174 w 204"/>
                    <a:gd name="T57" fmla="*/ 10 h 148"/>
                    <a:gd name="T58" fmla="*/ 168 w 204"/>
                    <a:gd name="T59" fmla="*/ 7 h 148"/>
                    <a:gd name="T60" fmla="*/ 163 w 204"/>
                    <a:gd name="T61" fmla="*/ 9 h 148"/>
                    <a:gd name="T62" fmla="*/ 101 w 204"/>
                    <a:gd name="T63" fmla="*/ 76 h 148"/>
                    <a:gd name="T64" fmla="*/ 87 w 204"/>
                    <a:gd name="T65" fmla="*/ 84 h 148"/>
                    <a:gd name="T66" fmla="*/ 72 w 204"/>
                    <a:gd name="T67" fmla="*/ 76 h 148"/>
                    <a:gd name="T68" fmla="*/ 43 w 204"/>
                    <a:gd name="T69" fmla="*/ 47 h 148"/>
                    <a:gd name="T70" fmla="*/ 36 w 204"/>
                    <a:gd name="T71" fmla="*/ 43 h 148"/>
                    <a:gd name="T72" fmla="*/ 34 w 204"/>
                    <a:gd name="T73" fmla="*/ 4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4" h="148">
                      <a:moveTo>
                        <a:pt x="86" y="148"/>
                      </a:moveTo>
                      <a:cubicBezTo>
                        <a:pt x="83" y="148"/>
                        <a:pt x="79" y="147"/>
                        <a:pt x="75" y="14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6" y="78"/>
                        <a:pt x="0" y="69"/>
                        <a:pt x="7" y="60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32" y="36"/>
                        <a:pt x="36" y="36"/>
                      </a:cubicBezTo>
                      <a:cubicBezTo>
                        <a:pt x="39" y="36"/>
                        <a:pt x="44" y="37"/>
                        <a:pt x="48" y="42"/>
                      </a:cubicBezTo>
                      <a:cubicBezTo>
                        <a:pt x="77" y="71"/>
                        <a:pt x="77" y="71"/>
                        <a:pt x="77" y="71"/>
                      </a:cubicBezTo>
                      <a:cubicBezTo>
                        <a:pt x="78" y="72"/>
                        <a:pt x="82" y="76"/>
                        <a:pt x="87" y="76"/>
                      </a:cubicBezTo>
                      <a:cubicBezTo>
                        <a:pt x="90" y="76"/>
                        <a:pt x="92" y="75"/>
                        <a:pt x="95" y="71"/>
                      </a:cubicBezTo>
                      <a:cubicBezTo>
                        <a:pt x="158" y="4"/>
                        <a:pt x="158" y="4"/>
                        <a:pt x="158" y="4"/>
                      </a:cubicBezTo>
                      <a:cubicBezTo>
                        <a:pt x="159" y="3"/>
                        <a:pt x="162" y="0"/>
                        <a:pt x="168" y="0"/>
                      </a:cubicBezTo>
                      <a:cubicBezTo>
                        <a:pt x="172" y="0"/>
                        <a:pt x="175" y="2"/>
                        <a:pt x="178" y="4"/>
                      </a:cubicBezTo>
                      <a:cubicBezTo>
                        <a:pt x="200" y="26"/>
                        <a:pt x="200" y="26"/>
                        <a:pt x="200" y="26"/>
                      </a:cubicBezTo>
                      <a:cubicBezTo>
                        <a:pt x="201" y="27"/>
                        <a:pt x="204" y="30"/>
                        <a:pt x="204" y="35"/>
                      </a:cubicBezTo>
                      <a:cubicBezTo>
                        <a:pt x="204" y="39"/>
                        <a:pt x="202" y="43"/>
                        <a:pt x="198" y="47"/>
                      </a:cubicBezTo>
                      <a:cubicBezTo>
                        <a:pt x="99" y="142"/>
                        <a:pt x="99" y="142"/>
                        <a:pt x="99" y="142"/>
                      </a:cubicBezTo>
                      <a:cubicBezTo>
                        <a:pt x="99" y="142"/>
                        <a:pt x="93" y="148"/>
                        <a:pt x="86" y="148"/>
                      </a:cubicBezTo>
                      <a:close/>
                      <a:moveTo>
                        <a:pt x="34" y="44"/>
                      </a:move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8" y="70"/>
                        <a:pt x="15" y="76"/>
                        <a:pt x="15" y="76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82" y="140"/>
                        <a:pt x="84" y="141"/>
                        <a:pt x="86" y="141"/>
                      </a:cubicBezTo>
                      <a:cubicBezTo>
                        <a:pt x="90" y="141"/>
                        <a:pt x="93" y="138"/>
                        <a:pt x="94" y="137"/>
                      </a:cubicBezTo>
                      <a:cubicBezTo>
                        <a:pt x="193" y="42"/>
                        <a:pt x="193" y="42"/>
                        <a:pt x="193" y="42"/>
                      </a:cubicBezTo>
                      <a:cubicBezTo>
                        <a:pt x="195" y="40"/>
                        <a:pt x="197" y="37"/>
                        <a:pt x="197" y="35"/>
                      </a:cubicBezTo>
                      <a:cubicBezTo>
                        <a:pt x="197" y="33"/>
                        <a:pt x="195" y="31"/>
                        <a:pt x="195" y="31"/>
                      </a:cubicBezTo>
                      <a:cubicBezTo>
                        <a:pt x="195" y="31"/>
                        <a:pt x="195" y="31"/>
                        <a:pt x="195" y="31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2" y="8"/>
                        <a:pt x="170" y="7"/>
                        <a:pt x="168" y="7"/>
                      </a:cubicBezTo>
                      <a:cubicBezTo>
                        <a:pt x="165" y="7"/>
                        <a:pt x="163" y="9"/>
                        <a:pt x="163" y="9"/>
                      </a:cubicBezTo>
                      <a:cubicBezTo>
                        <a:pt x="101" y="76"/>
                        <a:pt x="101" y="76"/>
                        <a:pt x="101" y="76"/>
                      </a:cubicBezTo>
                      <a:cubicBezTo>
                        <a:pt x="97" y="81"/>
                        <a:pt x="92" y="84"/>
                        <a:pt x="87" y="84"/>
                      </a:cubicBezTo>
                      <a:cubicBezTo>
                        <a:pt x="78" y="84"/>
                        <a:pt x="72" y="76"/>
                        <a:pt x="72" y="76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1" y="44"/>
                        <a:pt x="38" y="43"/>
                        <a:pt x="36" y="43"/>
                      </a:cubicBezTo>
                      <a:cubicBezTo>
                        <a:pt x="35" y="43"/>
                        <a:pt x="34" y="43"/>
                        <a:pt x="34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7" name="Group 73">
                <a:extLst>
                  <a:ext uri="{FF2B5EF4-FFF2-40B4-BE49-F238E27FC236}">
                    <a16:creationId xmlns:a16="http://schemas.microsoft.com/office/drawing/2014/main" id="{3EAD2B10-F0D1-9FA0-5974-9620A7C6106F}"/>
                  </a:ext>
                </a:extLst>
              </p:cNvPr>
              <p:cNvGrpSpPr/>
              <p:nvPr/>
            </p:nvGrpSpPr>
            <p:grpSpPr>
              <a:xfrm>
                <a:off x="4966232" y="4927452"/>
                <a:ext cx="2563162" cy="523220"/>
                <a:chOff x="1566378" y="4888272"/>
                <a:chExt cx="2563162" cy="523220"/>
              </a:xfrm>
            </p:grpSpPr>
            <p:sp>
              <p:nvSpPr>
                <p:cNvPr id="131" name="TextBox 74">
                  <a:extLst>
                    <a:ext uri="{FF2B5EF4-FFF2-40B4-BE49-F238E27FC236}">
                      <a16:creationId xmlns:a16="http://schemas.microsoft.com/office/drawing/2014/main" id="{D525A738-346A-CD1C-4230-607AA9D201B1}"/>
                    </a:ext>
                  </a:extLst>
                </p:cNvPr>
                <p:cNvSpPr txBox="1"/>
                <p:nvPr/>
              </p:nvSpPr>
              <p:spPr>
                <a:xfrm>
                  <a:off x="1786925" y="4888272"/>
                  <a:ext cx="23426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 Delayed or Biased Penalty Decision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endParaRPr>
                </a:p>
              </p:txBody>
            </p:sp>
            <p:sp>
              <p:nvSpPr>
                <p:cNvPr id="132" name="Freeform 125">
                  <a:extLst>
                    <a:ext uri="{FF2B5EF4-FFF2-40B4-BE49-F238E27FC236}">
                      <a16:creationId xmlns:a16="http://schemas.microsoft.com/office/drawing/2014/main" id="{4B0C88AF-7C06-AEC1-86F1-E92CBBC02A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66378" y="4971313"/>
                  <a:ext cx="181253" cy="181253"/>
                </a:xfrm>
                <a:custGeom>
                  <a:avLst/>
                  <a:gdLst>
                    <a:gd name="T0" fmla="*/ 143 w 168"/>
                    <a:gd name="T1" fmla="*/ 167 h 168"/>
                    <a:gd name="T2" fmla="*/ 135 w 168"/>
                    <a:gd name="T3" fmla="*/ 163 h 168"/>
                    <a:gd name="T4" fmla="*/ 84 w 168"/>
                    <a:gd name="T5" fmla="*/ 112 h 168"/>
                    <a:gd name="T6" fmla="*/ 33 w 168"/>
                    <a:gd name="T7" fmla="*/ 163 h 168"/>
                    <a:gd name="T8" fmla="*/ 16 w 168"/>
                    <a:gd name="T9" fmla="*/ 163 h 168"/>
                    <a:gd name="T10" fmla="*/ 5 w 168"/>
                    <a:gd name="T11" fmla="*/ 152 h 168"/>
                    <a:gd name="T12" fmla="*/ 5 w 168"/>
                    <a:gd name="T13" fmla="*/ 135 h 168"/>
                    <a:gd name="T14" fmla="*/ 56 w 168"/>
                    <a:gd name="T15" fmla="*/ 84 h 168"/>
                    <a:gd name="T16" fmla="*/ 5 w 168"/>
                    <a:gd name="T17" fmla="*/ 33 h 168"/>
                    <a:gd name="T18" fmla="*/ 1 w 168"/>
                    <a:gd name="T19" fmla="*/ 24 h 168"/>
                    <a:gd name="T20" fmla="*/ 5 w 168"/>
                    <a:gd name="T21" fmla="*/ 16 h 168"/>
                    <a:gd name="T22" fmla="*/ 16 w 168"/>
                    <a:gd name="T23" fmla="*/ 5 h 168"/>
                    <a:gd name="T24" fmla="*/ 33 w 168"/>
                    <a:gd name="T25" fmla="*/ 5 h 168"/>
                    <a:gd name="T26" fmla="*/ 84 w 168"/>
                    <a:gd name="T27" fmla="*/ 56 h 168"/>
                    <a:gd name="T28" fmla="*/ 135 w 168"/>
                    <a:gd name="T29" fmla="*/ 5 h 168"/>
                    <a:gd name="T30" fmla="*/ 152 w 168"/>
                    <a:gd name="T31" fmla="*/ 5 h 168"/>
                    <a:gd name="T32" fmla="*/ 163 w 168"/>
                    <a:gd name="T33" fmla="*/ 16 h 168"/>
                    <a:gd name="T34" fmla="*/ 167 w 168"/>
                    <a:gd name="T35" fmla="*/ 24 h 168"/>
                    <a:gd name="T36" fmla="*/ 163 w 168"/>
                    <a:gd name="T37" fmla="*/ 33 h 168"/>
                    <a:gd name="T38" fmla="*/ 112 w 168"/>
                    <a:gd name="T39" fmla="*/ 84 h 168"/>
                    <a:gd name="T40" fmla="*/ 163 w 168"/>
                    <a:gd name="T41" fmla="*/ 135 h 168"/>
                    <a:gd name="T42" fmla="*/ 163 w 168"/>
                    <a:gd name="T43" fmla="*/ 152 h 168"/>
                    <a:gd name="T44" fmla="*/ 152 w 168"/>
                    <a:gd name="T45" fmla="*/ 163 h 168"/>
                    <a:gd name="T46" fmla="*/ 143 w 168"/>
                    <a:gd name="T47" fmla="*/ 167 h 168"/>
                    <a:gd name="T48" fmla="*/ 84 w 168"/>
                    <a:gd name="T49" fmla="*/ 101 h 168"/>
                    <a:gd name="T50" fmla="*/ 140 w 168"/>
                    <a:gd name="T51" fmla="*/ 158 h 168"/>
                    <a:gd name="T52" fmla="*/ 146 w 168"/>
                    <a:gd name="T53" fmla="*/ 158 h 168"/>
                    <a:gd name="T54" fmla="*/ 157 w 168"/>
                    <a:gd name="T55" fmla="*/ 146 h 168"/>
                    <a:gd name="T56" fmla="*/ 157 w 168"/>
                    <a:gd name="T57" fmla="*/ 141 h 168"/>
                    <a:gd name="T58" fmla="*/ 101 w 168"/>
                    <a:gd name="T59" fmla="*/ 84 h 168"/>
                    <a:gd name="T60" fmla="*/ 157 w 168"/>
                    <a:gd name="T61" fmla="*/ 27 h 168"/>
                    <a:gd name="T62" fmla="*/ 159 w 168"/>
                    <a:gd name="T63" fmla="*/ 24 h 168"/>
                    <a:gd name="T64" fmla="*/ 157 w 168"/>
                    <a:gd name="T65" fmla="*/ 22 h 168"/>
                    <a:gd name="T66" fmla="*/ 146 w 168"/>
                    <a:gd name="T67" fmla="*/ 10 h 168"/>
                    <a:gd name="T68" fmla="*/ 140 w 168"/>
                    <a:gd name="T69" fmla="*/ 10 h 168"/>
                    <a:gd name="T70" fmla="*/ 84 w 168"/>
                    <a:gd name="T71" fmla="*/ 67 h 168"/>
                    <a:gd name="T72" fmla="*/ 27 w 168"/>
                    <a:gd name="T73" fmla="*/ 10 h 168"/>
                    <a:gd name="T74" fmla="*/ 22 w 168"/>
                    <a:gd name="T75" fmla="*/ 10 h 168"/>
                    <a:gd name="T76" fmla="*/ 10 w 168"/>
                    <a:gd name="T77" fmla="*/ 22 h 168"/>
                    <a:gd name="T78" fmla="*/ 9 w 168"/>
                    <a:gd name="T79" fmla="*/ 24 h 168"/>
                    <a:gd name="T80" fmla="*/ 10 w 168"/>
                    <a:gd name="T81" fmla="*/ 27 h 168"/>
                    <a:gd name="T82" fmla="*/ 67 w 168"/>
                    <a:gd name="T83" fmla="*/ 84 h 168"/>
                    <a:gd name="T84" fmla="*/ 10 w 168"/>
                    <a:gd name="T85" fmla="*/ 141 h 168"/>
                    <a:gd name="T86" fmla="*/ 10 w 168"/>
                    <a:gd name="T87" fmla="*/ 146 h 168"/>
                    <a:gd name="T88" fmla="*/ 22 w 168"/>
                    <a:gd name="T89" fmla="*/ 158 h 168"/>
                    <a:gd name="T90" fmla="*/ 27 w 168"/>
                    <a:gd name="T91" fmla="*/ 158 h 168"/>
                    <a:gd name="T92" fmla="*/ 84 w 168"/>
                    <a:gd name="T93" fmla="*/ 101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8" h="168">
                      <a:moveTo>
                        <a:pt x="143" y="167"/>
                      </a:moveTo>
                      <a:cubicBezTo>
                        <a:pt x="140" y="167"/>
                        <a:pt x="137" y="166"/>
                        <a:pt x="135" y="163"/>
                      </a:cubicBezTo>
                      <a:cubicBezTo>
                        <a:pt x="84" y="112"/>
                        <a:pt x="84" y="112"/>
                        <a:pt x="84" y="112"/>
                      </a:cubicBezTo>
                      <a:cubicBezTo>
                        <a:pt x="33" y="163"/>
                        <a:pt x="33" y="163"/>
                        <a:pt x="33" y="163"/>
                      </a:cubicBezTo>
                      <a:cubicBezTo>
                        <a:pt x="28" y="168"/>
                        <a:pt x="20" y="168"/>
                        <a:pt x="16" y="163"/>
                      </a:cubicBezTo>
                      <a:cubicBezTo>
                        <a:pt x="5" y="152"/>
                        <a:pt x="5" y="152"/>
                        <a:pt x="5" y="152"/>
                      </a:cubicBezTo>
                      <a:cubicBezTo>
                        <a:pt x="0" y="147"/>
                        <a:pt x="0" y="140"/>
                        <a:pt x="5" y="135"/>
                      </a:cubicBezTo>
                      <a:cubicBezTo>
                        <a:pt x="56" y="84"/>
                        <a:pt x="56" y="84"/>
                        <a:pt x="56" y="84"/>
                      </a:cubicBezTo>
                      <a:cubicBezTo>
                        <a:pt x="5" y="33"/>
                        <a:pt x="5" y="33"/>
                        <a:pt x="5" y="33"/>
                      </a:cubicBezTo>
                      <a:cubicBezTo>
                        <a:pt x="2" y="31"/>
                        <a:pt x="1" y="28"/>
                        <a:pt x="1" y="24"/>
                      </a:cubicBezTo>
                      <a:cubicBezTo>
                        <a:pt x="1" y="21"/>
                        <a:pt x="2" y="18"/>
                        <a:pt x="5" y="1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20" y="0"/>
                        <a:pt x="28" y="0"/>
                        <a:pt x="33" y="5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135" y="5"/>
                        <a:pt x="135" y="5"/>
                        <a:pt x="135" y="5"/>
                      </a:cubicBezTo>
                      <a:cubicBezTo>
                        <a:pt x="139" y="0"/>
                        <a:pt x="147" y="0"/>
                        <a:pt x="152" y="5"/>
                      </a:cubicBezTo>
                      <a:cubicBezTo>
                        <a:pt x="163" y="16"/>
                        <a:pt x="163" y="16"/>
                        <a:pt x="163" y="16"/>
                      </a:cubicBezTo>
                      <a:cubicBezTo>
                        <a:pt x="165" y="18"/>
                        <a:pt x="167" y="21"/>
                        <a:pt x="167" y="24"/>
                      </a:cubicBezTo>
                      <a:cubicBezTo>
                        <a:pt x="167" y="28"/>
                        <a:pt x="165" y="31"/>
                        <a:pt x="163" y="33"/>
                      </a:cubicBezTo>
                      <a:cubicBezTo>
                        <a:pt x="112" y="84"/>
                        <a:pt x="112" y="84"/>
                        <a:pt x="112" y="84"/>
                      </a:cubicBezTo>
                      <a:cubicBezTo>
                        <a:pt x="163" y="135"/>
                        <a:pt x="163" y="135"/>
                        <a:pt x="163" y="135"/>
                      </a:cubicBezTo>
                      <a:cubicBezTo>
                        <a:pt x="168" y="140"/>
                        <a:pt x="168" y="147"/>
                        <a:pt x="163" y="152"/>
                      </a:cubicBezTo>
                      <a:cubicBezTo>
                        <a:pt x="152" y="163"/>
                        <a:pt x="152" y="163"/>
                        <a:pt x="152" y="163"/>
                      </a:cubicBezTo>
                      <a:cubicBezTo>
                        <a:pt x="150" y="166"/>
                        <a:pt x="147" y="167"/>
                        <a:pt x="143" y="167"/>
                      </a:cubicBezTo>
                      <a:close/>
                      <a:moveTo>
                        <a:pt x="84" y="101"/>
                      </a:moveTo>
                      <a:cubicBezTo>
                        <a:pt x="140" y="158"/>
                        <a:pt x="140" y="158"/>
                        <a:pt x="140" y="158"/>
                      </a:cubicBezTo>
                      <a:cubicBezTo>
                        <a:pt x="142" y="159"/>
                        <a:pt x="145" y="159"/>
                        <a:pt x="146" y="158"/>
                      </a:cubicBezTo>
                      <a:cubicBezTo>
                        <a:pt x="157" y="146"/>
                        <a:pt x="157" y="146"/>
                        <a:pt x="157" y="146"/>
                      </a:cubicBezTo>
                      <a:cubicBezTo>
                        <a:pt x="159" y="145"/>
                        <a:pt x="159" y="142"/>
                        <a:pt x="157" y="141"/>
                      </a:cubicBezTo>
                      <a:cubicBezTo>
                        <a:pt x="101" y="84"/>
                        <a:pt x="101" y="84"/>
                        <a:pt x="101" y="84"/>
                      </a:cubicBezTo>
                      <a:cubicBezTo>
                        <a:pt x="157" y="27"/>
                        <a:pt x="157" y="27"/>
                        <a:pt x="157" y="27"/>
                      </a:cubicBezTo>
                      <a:cubicBezTo>
                        <a:pt x="158" y="26"/>
                        <a:pt x="159" y="25"/>
                        <a:pt x="159" y="24"/>
                      </a:cubicBezTo>
                      <a:cubicBezTo>
                        <a:pt x="159" y="23"/>
                        <a:pt x="158" y="22"/>
                        <a:pt x="157" y="22"/>
                      </a:cubicBezTo>
                      <a:cubicBezTo>
                        <a:pt x="146" y="10"/>
                        <a:pt x="146" y="10"/>
                        <a:pt x="146" y="10"/>
                      </a:cubicBezTo>
                      <a:cubicBezTo>
                        <a:pt x="145" y="9"/>
                        <a:pt x="142" y="9"/>
                        <a:pt x="140" y="10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3" y="9"/>
                        <a:pt x="22" y="1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9" y="22"/>
                        <a:pt x="9" y="23"/>
                        <a:pt x="9" y="24"/>
                      </a:cubicBezTo>
                      <a:cubicBezTo>
                        <a:pt x="9" y="25"/>
                        <a:pt x="9" y="26"/>
                        <a:pt x="10" y="27"/>
                      </a:cubicBez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10" y="141"/>
                        <a:pt x="10" y="141"/>
                        <a:pt x="10" y="141"/>
                      </a:cubicBezTo>
                      <a:cubicBezTo>
                        <a:pt x="9" y="142"/>
                        <a:pt x="9" y="145"/>
                        <a:pt x="10" y="146"/>
                      </a:cubicBezTo>
                      <a:cubicBezTo>
                        <a:pt x="22" y="158"/>
                        <a:pt x="22" y="158"/>
                        <a:pt x="22" y="158"/>
                      </a:cubicBezTo>
                      <a:cubicBezTo>
                        <a:pt x="23" y="159"/>
                        <a:pt x="26" y="159"/>
                        <a:pt x="27" y="158"/>
                      </a:cubicBezTo>
                      <a:lnTo>
                        <a:pt x="84" y="101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8" name="Group 108">
                <a:extLst>
                  <a:ext uri="{FF2B5EF4-FFF2-40B4-BE49-F238E27FC236}">
                    <a16:creationId xmlns:a16="http://schemas.microsoft.com/office/drawing/2014/main" id="{3EEB7599-94E3-2BB5-BBCF-DC74BFC26A2D}"/>
                  </a:ext>
                </a:extLst>
              </p:cNvPr>
              <p:cNvGrpSpPr/>
              <p:nvPr/>
            </p:nvGrpSpPr>
            <p:grpSpPr>
              <a:xfrm>
                <a:off x="4946294" y="4632116"/>
                <a:ext cx="2583103" cy="307777"/>
                <a:chOff x="4946294" y="4632116"/>
                <a:chExt cx="2583103" cy="307777"/>
              </a:xfrm>
            </p:grpSpPr>
            <p:sp>
              <p:nvSpPr>
                <p:cNvPr id="129" name="TextBox 72">
                  <a:extLst>
                    <a:ext uri="{FF2B5EF4-FFF2-40B4-BE49-F238E27FC236}">
                      <a16:creationId xmlns:a16="http://schemas.microsoft.com/office/drawing/2014/main" id="{C067EBBD-5590-8277-F588-EF3A640D9535}"/>
                    </a:ext>
                  </a:extLst>
                </p:cNvPr>
                <p:cNvSpPr txBox="1"/>
                <p:nvPr/>
              </p:nvSpPr>
              <p:spPr>
                <a:xfrm>
                  <a:off x="5186781" y="4632116"/>
                  <a:ext cx="23426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bg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ea"/>
                    </a:defRPr>
                  </a:lvl1pPr>
                </a:lstStyle>
                <a:p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  <a:sym typeface="+mn-lt"/>
                    </a:rPr>
                    <a:t>Smart-contract Governs</a:t>
                  </a:r>
                </a:p>
              </p:txBody>
            </p:sp>
            <p:sp>
              <p:nvSpPr>
                <p:cNvPr id="130" name="Freeform 124">
                  <a:extLst>
                    <a:ext uri="{FF2B5EF4-FFF2-40B4-BE49-F238E27FC236}">
                      <a16:creationId xmlns:a16="http://schemas.microsoft.com/office/drawing/2014/main" id="{93ABEA45-99D1-8B1A-7487-8D488D2D95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46294" y="4724191"/>
                  <a:ext cx="221128" cy="159502"/>
                </a:xfrm>
                <a:custGeom>
                  <a:avLst/>
                  <a:gdLst>
                    <a:gd name="T0" fmla="*/ 86 w 204"/>
                    <a:gd name="T1" fmla="*/ 148 h 148"/>
                    <a:gd name="T2" fmla="*/ 75 w 204"/>
                    <a:gd name="T3" fmla="*/ 142 h 148"/>
                    <a:gd name="T4" fmla="*/ 10 w 204"/>
                    <a:gd name="T5" fmla="*/ 82 h 148"/>
                    <a:gd name="T6" fmla="*/ 7 w 204"/>
                    <a:gd name="T7" fmla="*/ 60 h 148"/>
                    <a:gd name="T8" fmla="*/ 29 w 204"/>
                    <a:gd name="T9" fmla="*/ 38 h 148"/>
                    <a:gd name="T10" fmla="*/ 36 w 204"/>
                    <a:gd name="T11" fmla="*/ 36 h 148"/>
                    <a:gd name="T12" fmla="*/ 48 w 204"/>
                    <a:gd name="T13" fmla="*/ 42 h 148"/>
                    <a:gd name="T14" fmla="*/ 77 w 204"/>
                    <a:gd name="T15" fmla="*/ 71 h 148"/>
                    <a:gd name="T16" fmla="*/ 87 w 204"/>
                    <a:gd name="T17" fmla="*/ 76 h 148"/>
                    <a:gd name="T18" fmla="*/ 95 w 204"/>
                    <a:gd name="T19" fmla="*/ 71 h 148"/>
                    <a:gd name="T20" fmla="*/ 158 w 204"/>
                    <a:gd name="T21" fmla="*/ 4 h 148"/>
                    <a:gd name="T22" fmla="*/ 168 w 204"/>
                    <a:gd name="T23" fmla="*/ 0 h 148"/>
                    <a:gd name="T24" fmla="*/ 178 w 204"/>
                    <a:gd name="T25" fmla="*/ 4 h 148"/>
                    <a:gd name="T26" fmla="*/ 200 w 204"/>
                    <a:gd name="T27" fmla="*/ 26 h 148"/>
                    <a:gd name="T28" fmla="*/ 204 w 204"/>
                    <a:gd name="T29" fmla="*/ 35 h 148"/>
                    <a:gd name="T30" fmla="*/ 198 w 204"/>
                    <a:gd name="T31" fmla="*/ 47 h 148"/>
                    <a:gd name="T32" fmla="*/ 99 w 204"/>
                    <a:gd name="T33" fmla="*/ 142 h 148"/>
                    <a:gd name="T34" fmla="*/ 86 w 204"/>
                    <a:gd name="T35" fmla="*/ 148 h 148"/>
                    <a:gd name="T36" fmla="*/ 34 w 204"/>
                    <a:gd name="T37" fmla="*/ 44 h 148"/>
                    <a:gd name="T38" fmla="*/ 12 w 204"/>
                    <a:gd name="T39" fmla="*/ 65 h 148"/>
                    <a:gd name="T40" fmla="*/ 15 w 204"/>
                    <a:gd name="T41" fmla="*/ 76 h 148"/>
                    <a:gd name="T42" fmla="*/ 80 w 204"/>
                    <a:gd name="T43" fmla="*/ 137 h 148"/>
                    <a:gd name="T44" fmla="*/ 86 w 204"/>
                    <a:gd name="T45" fmla="*/ 141 h 148"/>
                    <a:gd name="T46" fmla="*/ 94 w 204"/>
                    <a:gd name="T47" fmla="*/ 137 h 148"/>
                    <a:gd name="T48" fmla="*/ 193 w 204"/>
                    <a:gd name="T49" fmla="*/ 42 h 148"/>
                    <a:gd name="T50" fmla="*/ 197 w 204"/>
                    <a:gd name="T51" fmla="*/ 35 h 148"/>
                    <a:gd name="T52" fmla="*/ 195 w 204"/>
                    <a:gd name="T53" fmla="*/ 31 h 148"/>
                    <a:gd name="T54" fmla="*/ 195 w 204"/>
                    <a:gd name="T55" fmla="*/ 31 h 148"/>
                    <a:gd name="T56" fmla="*/ 174 w 204"/>
                    <a:gd name="T57" fmla="*/ 10 h 148"/>
                    <a:gd name="T58" fmla="*/ 168 w 204"/>
                    <a:gd name="T59" fmla="*/ 7 h 148"/>
                    <a:gd name="T60" fmla="*/ 163 w 204"/>
                    <a:gd name="T61" fmla="*/ 9 h 148"/>
                    <a:gd name="T62" fmla="*/ 101 w 204"/>
                    <a:gd name="T63" fmla="*/ 76 h 148"/>
                    <a:gd name="T64" fmla="*/ 87 w 204"/>
                    <a:gd name="T65" fmla="*/ 84 h 148"/>
                    <a:gd name="T66" fmla="*/ 72 w 204"/>
                    <a:gd name="T67" fmla="*/ 76 h 148"/>
                    <a:gd name="T68" fmla="*/ 43 w 204"/>
                    <a:gd name="T69" fmla="*/ 47 h 148"/>
                    <a:gd name="T70" fmla="*/ 36 w 204"/>
                    <a:gd name="T71" fmla="*/ 43 h 148"/>
                    <a:gd name="T72" fmla="*/ 34 w 204"/>
                    <a:gd name="T73" fmla="*/ 4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4" h="148">
                      <a:moveTo>
                        <a:pt x="86" y="148"/>
                      </a:moveTo>
                      <a:cubicBezTo>
                        <a:pt x="83" y="148"/>
                        <a:pt x="79" y="147"/>
                        <a:pt x="75" y="142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6" y="78"/>
                        <a:pt x="0" y="69"/>
                        <a:pt x="7" y="60"/>
                      </a:cubicBezTo>
                      <a:cubicBezTo>
                        <a:pt x="29" y="38"/>
                        <a:pt x="29" y="38"/>
                        <a:pt x="29" y="38"/>
                      </a:cubicBezTo>
                      <a:cubicBezTo>
                        <a:pt x="29" y="38"/>
                        <a:pt x="32" y="36"/>
                        <a:pt x="36" y="36"/>
                      </a:cubicBezTo>
                      <a:cubicBezTo>
                        <a:pt x="39" y="36"/>
                        <a:pt x="44" y="37"/>
                        <a:pt x="48" y="42"/>
                      </a:cubicBezTo>
                      <a:cubicBezTo>
                        <a:pt x="77" y="71"/>
                        <a:pt x="77" y="71"/>
                        <a:pt x="77" y="71"/>
                      </a:cubicBezTo>
                      <a:cubicBezTo>
                        <a:pt x="78" y="72"/>
                        <a:pt x="82" y="76"/>
                        <a:pt x="87" y="76"/>
                      </a:cubicBezTo>
                      <a:cubicBezTo>
                        <a:pt x="90" y="76"/>
                        <a:pt x="92" y="75"/>
                        <a:pt x="95" y="71"/>
                      </a:cubicBezTo>
                      <a:cubicBezTo>
                        <a:pt x="158" y="4"/>
                        <a:pt x="158" y="4"/>
                        <a:pt x="158" y="4"/>
                      </a:cubicBezTo>
                      <a:cubicBezTo>
                        <a:pt x="159" y="3"/>
                        <a:pt x="162" y="0"/>
                        <a:pt x="168" y="0"/>
                      </a:cubicBezTo>
                      <a:cubicBezTo>
                        <a:pt x="172" y="0"/>
                        <a:pt x="175" y="2"/>
                        <a:pt x="178" y="4"/>
                      </a:cubicBezTo>
                      <a:cubicBezTo>
                        <a:pt x="200" y="26"/>
                        <a:pt x="200" y="26"/>
                        <a:pt x="200" y="26"/>
                      </a:cubicBezTo>
                      <a:cubicBezTo>
                        <a:pt x="201" y="27"/>
                        <a:pt x="204" y="30"/>
                        <a:pt x="204" y="35"/>
                      </a:cubicBezTo>
                      <a:cubicBezTo>
                        <a:pt x="204" y="39"/>
                        <a:pt x="202" y="43"/>
                        <a:pt x="198" y="47"/>
                      </a:cubicBezTo>
                      <a:cubicBezTo>
                        <a:pt x="99" y="142"/>
                        <a:pt x="99" y="142"/>
                        <a:pt x="99" y="142"/>
                      </a:cubicBezTo>
                      <a:cubicBezTo>
                        <a:pt x="99" y="142"/>
                        <a:pt x="93" y="148"/>
                        <a:pt x="86" y="148"/>
                      </a:cubicBezTo>
                      <a:close/>
                      <a:moveTo>
                        <a:pt x="34" y="44"/>
                      </a:move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8" y="70"/>
                        <a:pt x="15" y="76"/>
                        <a:pt x="15" y="76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82" y="140"/>
                        <a:pt x="84" y="141"/>
                        <a:pt x="86" y="141"/>
                      </a:cubicBezTo>
                      <a:cubicBezTo>
                        <a:pt x="90" y="141"/>
                        <a:pt x="93" y="138"/>
                        <a:pt x="94" y="137"/>
                      </a:cubicBezTo>
                      <a:cubicBezTo>
                        <a:pt x="193" y="42"/>
                        <a:pt x="193" y="42"/>
                        <a:pt x="193" y="42"/>
                      </a:cubicBezTo>
                      <a:cubicBezTo>
                        <a:pt x="195" y="40"/>
                        <a:pt x="197" y="37"/>
                        <a:pt x="197" y="35"/>
                      </a:cubicBezTo>
                      <a:cubicBezTo>
                        <a:pt x="197" y="33"/>
                        <a:pt x="195" y="31"/>
                        <a:pt x="195" y="31"/>
                      </a:cubicBezTo>
                      <a:cubicBezTo>
                        <a:pt x="195" y="31"/>
                        <a:pt x="195" y="31"/>
                        <a:pt x="195" y="31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2" y="8"/>
                        <a:pt x="170" y="7"/>
                        <a:pt x="168" y="7"/>
                      </a:cubicBezTo>
                      <a:cubicBezTo>
                        <a:pt x="165" y="7"/>
                        <a:pt x="163" y="9"/>
                        <a:pt x="163" y="9"/>
                      </a:cubicBezTo>
                      <a:cubicBezTo>
                        <a:pt x="101" y="76"/>
                        <a:pt x="101" y="76"/>
                        <a:pt x="101" y="76"/>
                      </a:cubicBezTo>
                      <a:cubicBezTo>
                        <a:pt x="97" y="81"/>
                        <a:pt x="92" y="84"/>
                        <a:pt x="87" y="84"/>
                      </a:cubicBezTo>
                      <a:cubicBezTo>
                        <a:pt x="78" y="84"/>
                        <a:pt x="72" y="76"/>
                        <a:pt x="72" y="76"/>
                      </a:cubicBezTo>
                      <a:cubicBezTo>
                        <a:pt x="43" y="47"/>
                        <a:pt x="43" y="47"/>
                        <a:pt x="43" y="47"/>
                      </a:cubicBezTo>
                      <a:cubicBezTo>
                        <a:pt x="41" y="44"/>
                        <a:pt x="38" y="43"/>
                        <a:pt x="36" y="43"/>
                      </a:cubicBezTo>
                      <a:cubicBezTo>
                        <a:pt x="35" y="43"/>
                        <a:pt x="34" y="43"/>
                        <a:pt x="34" y="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E9E47940-3C0A-6D83-87A5-45A5DB93E8CB}"/>
                </a:ext>
              </a:extLst>
            </p:cNvPr>
            <p:cNvSpPr txBox="1"/>
            <p:nvPr/>
          </p:nvSpPr>
          <p:spPr>
            <a:xfrm>
              <a:off x="8192775" y="3419004"/>
              <a:ext cx="6859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Fines</a:t>
              </a:r>
            </a:p>
          </p:txBody>
        </p:sp>
        <p:pic>
          <p:nvPicPr>
            <p:cNvPr id="140" name="图形 139">
              <a:extLst>
                <a:ext uri="{FF2B5EF4-FFF2-40B4-BE49-F238E27FC236}">
                  <a16:creationId xmlns:a16="http://schemas.microsoft.com/office/drawing/2014/main" id="{30A3E4E5-D528-F466-A2F7-C7525C19F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7357" y="3468199"/>
              <a:ext cx="262293" cy="262293"/>
            </a:xfrm>
            <a:prstGeom prst="rect">
              <a:avLst/>
            </a:prstGeom>
          </p:spPr>
        </p:pic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9ADADBF1-FC2C-B90F-B32A-6E31AA352959}"/>
                </a:ext>
              </a:extLst>
            </p:cNvPr>
            <p:cNvSpPr/>
            <p:nvPr/>
          </p:nvSpPr>
          <p:spPr>
            <a:xfrm>
              <a:off x="9280850" y="3346999"/>
              <a:ext cx="1366942" cy="496187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Government /</a:t>
              </a:r>
            </a:p>
            <a:p>
              <a:pPr algn="ctr"/>
              <a:r>
                <a:rPr lang="en-US" altLang="zh-CN" sz="1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Majority Voting</a:t>
              </a:r>
            </a:p>
          </p:txBody>
        </p:sp>
      </p:grpSp>
      <p:sp>
        <p:nvSpPr>
          <p:cNvPr id="153" name="文本框 152">
            <a:extLst>
              <a:ext uri="{FF2B5EF4-FFF2-40B4-BE49-F238E27FC236}">
                <a16:creationId xmlns:a16="http://schemas.microsoft.com/office/drawing/2014/main" id="{8188F8B1-D343-E6DD-1E94-AFDBB4475CF1}"/>
              </a:ext>
            </a:extLst>
          </p:cNvPr>
          <p:cNvSpPr txBox="1"/>
          <p:nvPr/>
        </p:nvSpPr>
        <p:spPr>
          <a:xfrm>
            <a:off x="1119533" y="910860"/>
            <a:ext cx="2033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kumimoji="1"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kumimoji="1"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291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3927C15-3243-2178-AFBA-A2DAB0140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IV. Purpose &amp; Impact · Who Benefits?</a:t>
            </a:r>
            <a:endParaRPr lang="zh-CN" altLang="en-US" dirty="0"/>
          </a:p>
        </p:txBody>
      </p:sp>
      <p:graphicFrame>
        <p:nvGraphicFramePr>
          <p:cNvPr id="40" name="图示 100">
            <a:extLst>
              <a:ext uri="{FF2B5EF4-FFF2-40B4-BE49-F238E27FC236}">
                <a16:creationId xmlns:a16="http://schemas.microsoft.com/office/drawing/2014/main" id="{0D4E411E-4855-077F-E8A9-8C69943FB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334348"/>
              </p:ext>
            </p:extLst>
          </p:nvPr>
        </p:nvGraphicFramePr>
        <p:xfrm>
          <a:off x="1309057" y="1086020"/>
          <a:ext cx="9554881" cy="4442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0E715B75-F92E-F261-9FB1-F28431661D7D}"/>
              </a:ext>
            </a:extLst>
          </p:cNvPr>
          <p:cNvGrpSpPr/>
          <p:nvPr/>
        </p:nvGrpSpPr>
        <p:grpSpPr>
          <a:xfrm>
            <a:off x="6931483" y="1462140"/>
            <a:ext cx="1331338" cy="1488594"/>
            <a:chOff x="5430330" y="1646122"/>
            <a:chExt cx="1331339" cy="1488594"/>
          </a:xfrm>
        </p:grpSpPr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3EFAECAF-E5B8-030E-1C08-8DDCDBF6713A}"/>
                </a:ext>
              </a:extLst>
            </p:cNvPr>
            <p:cNvGrpSpPr/>
            <p:nvPr/>
          </p:nvGrpSpPr>
          <p:grpSpPr>
            <a:xfrm>
              <a:off x="5430330" y="1646122"/>
              <a:ext cx="1331339" cy="1488594"/>
              <a:chOff x="5570123" y="2183121"/>
              <a:chExt cx="1563123" cy="1563123"/>
            </a:xfrm>
          </p:grpSpPr>
          <p:sp>
            <p:nvSpPr>
              <p:cNvPr id="22" name="Rectangle: Rounded Corners 60">
                <a:extLst>
                  <a:ext uri="{FF2B5EF4-FFF2-40B4-BE49-F238E27FC236}">
                    <a16:creationId xmlns:a16="http://schemas.microsoft.com/office/drawing/2014/main" id="{A42CC6EA-7306-547C-7072-C8779A9B131C}"/>
                  </a:ext>
                </a:extLst>
              </p:cNvPr>
              <p:cNvSpPr/>
              <p:nvPr/>
            </p:nvSpPr>
            <p:spPr>
              <a:xfrm>
                <a:off x="5570123" y="2183121"/>
                <a:ext cx="1563123" cy="1563123"/>
              </a:xfrm>
              <a:prstGeom prst="roundRect">
                <a:avLst>
                  <a:gd name="adj" fmla="val 297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50800" dir="5400000" algn="t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3" name="TextBox 195">
                <a:extLst>
                  <a:ext uri="{FF2B5EF4-FFF2-40B4-BE49-F238E27FC236}">
                    <a16:creationId xmlns:a16="http://schemas.microsoft.com/office/drawing/2014/main" id="{CD1D82F6-085E-31D5-979D-A4F69CAEC731}"/>
                  </a:ext>
                </a:extLst>
              </p:cNvPr>
              <p:cNvSpPr txBox="1"/>
              <p:nvPr/>
            </p:nvSpPr>
            <p:spPr>
              <a:xfrm>
                <a:off x="5773527" y="3197098"/>
                <a:ext cx="1111689" cy="387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User</a:t>
                </a:r>
              </a:p>
            </p:txBody>
          </p:sp>
        </p:grp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8562770B-01C6-0364-9DE7-D685D2D5D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6068" y="2018053"/>
              <a:ext cx="561854" cy="561854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A01B008-6FD7-5558-D339-6211FEA7D1B7}"/>
              </a:ext>
            </a:extLst>
          </p:cNvPr>
          <p:cNvGrpSpPr/>
          <p:nvPr/>
        </p:nvGrpSpPr>
        <p:grpSpPr>
          <a:xfrm>
            <a:off x="3879178" y="1462140"/>
            <a:ext cx="1465663" cy="1488594"/>
            <a:chOff x="2440132" y="3846182"/>
            <a:chExt cx="1465663" cy="1488594"/>
          </a:xfrm>
        </p:grpSpPr>
        <p:grpSp>
          <p:nvGrpSpPr>
            <p:cNvPr id="25" name="Group 63">
              <a:extLst>
                <a:ext uri="{FF2B5EF4-FFF2-40B4-BE49-F238E27FC236}">
                  <a16:creationId xmlns:a16="http://schemas.microsoft.com/office/drawing/2014/main" id="{7B4E2609-2C0C-E081-3565-88815543EB95}"/>
                </a:ext>
              </a:extLst>
            </p:cNvPr>
            <p:cNvGrpSpPr/>
            <p:nvPr/>
          </p:nvGrpSpPr>
          <p:grpSpPr>
            <a:xfrm>
              <a:off x="2440132" y="3846182"/>
              <a:ext cx="1465663" cy="1488594"/>
              <a:chOff x="5489098" y="2183121"/>
              <a:chExt cx="1720832" cy="1563123"/>
            </a:xfrm>
          </p:grpSpPr>
          <p:sp>
            <p:nvSpPr>
              <p:cNvPr id="27" name="Rectangle: Rounded Corners 60">
                <a:extLst>
                  <a:ext uri="{FF2B5EF4-FFF2-40B4-BE49-F238E27FC236}">
                    <a16:creationId xmlns:a16="http://schemas.microsoft.com/office/drawing/2014/main" id="{005850C5-4C58-B8C9-C210-C26928DB9BDE}"/>
                  </a:ext>
                </a:extLst>
              </p:cNvPr>
              <p:cNvSpPr/>
              <p:nvPr/>
            </p:nvSpPr>
            <p:spPr>
              <a:xfrm>
                <a:off x="5570123" y="2183121"/>
                <a:ext cx="1563122" cy="1563123"/>
              </a:xfrm>
              <a:prstGeom prst="roundRect">
                <a:avLst>
                  <a:gd name="adj" fmla="val 297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50800" dir="5400000" algn="t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28" name="TextBox 195">
                <a:extLst>
                  <a:ext uri="{FF2B5EF4-FFF2-40B4-BE49-F238E27FC236}">
                    <a16:creationId xmlns:a16="http://schemas.microsoft.com/office/drawing/2014/main" id="{C6549EC0-1BA8-0D43-FE5B-FF2B06348B57}"/>
                  </a:ext>
                </a:extLst>
              </p:cNvPr>
              <p:cNvSpPr txBox="1"/>
              <p:nvPr/>
            </p:nvSpPr>
            <p:spPr>
              <a:xfrm>
                <a:off x="5489098" y="3276374"/>
                <a:ext cx="1720832" cy="387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Merchants</a:t>
                </a:r>
              </a:p>
            </p:txBody>
          </p:sp>
        </p:grpSp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7137CA87-830B-3FF5-B7AA-C9E21E66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91604" y="4124588"/>
              <a:ext cx="762721" cy="762721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E7731D1-ECEF-21EB-8985-C6880324DD19}"/>
              </a:ext>
            </a:extLst>
          </p:cNvPr>
          <p:cNvGrpSpPr/>
          <p:nvPr/>
        </p:nvGrpSpPr>
        <p:grpSpPr>
          <a:xfrm>
            <a:off x="5420827" y="3866042"/>
            <a:ext cx="1331340" cy="1488594"/>
            <a:chOff x="8928607" y="3846182"/>
            <a:chExt cx="1331340" cy="1488594"/>
          </a:xfrm>
        </p:grpSpPr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F4B4D651-CB50-5F4A-09F7-6B52B56461E3}"/>
                </a:ext>
              </a:extLst>
            </p:cNvPr>
            <p:cNvGrpSpPr/>
            <p:nvPr/>
          </p:nvGrpSpPr>
          <p:grpSpPr>
            <a:xfrm>
              <a:off x="8928607" y="3846182"/>
              <a:ext cx="1331340" cy="1488594"/>
              <a:chOff x="5570123" y="4057720"/>
              <a:chExt cx="1563125" cy="1563123"/>
            </a:xfrm>
          </p:grpSpPr>
          <p:sp>
            <p:nvSpPr>
              <p:cNvPr id="32" name="Rectangle: Rounded Corners 188">
                <a:extLst>
                  <a:ext uri="{FF2B5EF4-FFF2-40B4-BE49-F238E27FC236}">
                    <a16:creationId xmlns:a16="http://schemas.microsoft.com/office/drawing/2014/main" id="{2B7F820E-34DE-CF9C-A18C-4F88E20D4A0F}"/>
                  </a:ext>
                </a:extLst>
              </p:cNvPr>
              <p:cNvSpPr/>
              <p:nvPr/>
            </p:nvSpPr>
            <p:spPr>
              <a:xfrm>
                <a:off x="5570123" y="4057720"/>
                <a:ext cx="1563123" cy="1563123"/>
              </a:xfrm>
              <a:prstGeom prst="roundRect">
                <a:avLst>
                  <a:gd name="adj" fmla="val 297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50800" dir="5400000" algn="t" rotWithShape="0">
                  <a:schemeClr val="tx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33" name="TextBox 190">
                <a:extLst>
                  <a:ext uri="{FF2B5EF4-FFF2-40B4-BE49-F238E27FC236}">
                    <a16:creationId xmlns:a16="http://schemas.microsoft.com/office/drawing/2014/main" id="{84AF2365-C43F-E552-576A-5F3EBF855D4B}"/>
                  </a:ext>
                </a:extLst>
              </p:cNvPr>
              <p:cNvSpPr txBox="1"/>
              <p:nvPr/>
            </p:nvSpPr>
            <p:spPr>
              <a:xfrm>
                <a:off x="5570123" y="5198545"/>
                <a:ext cx="1563125" cy="387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Society</a:t>
                </a:r>
              </a:p>
            </p:txBody>
          </p:sp>
        </p:grpSp>
        <p:pic>
          <p:nvPicPr>
            <p:cNvPr id="31" name="图形 30" descr="人群">
              <a:extLst>
                <a:ext uri="{FF2B5EF4-FFF2-40B4-BE49-F238E27FC236}">
                  <a16:creationId xmlns:a16="http://schemas.microsoft.com/office/drawing/2014/main" id="{AC3EB8CB-E8E6-7014-F427-5A77DD7D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84226" y="4114903"/>
              <a:ext cx="782093" cy="782093"/>
            </a:xfrm>
            <a:prstGeom prst="rect">
              <a:avLst/>
            </a:prstGeom>
          </p:spPr>
        </p:pic>
      </p:grpSp>
      <p:pic>
        <p:nvPicPr>
          <p:cNvPr id="1026" name="Picture 2" descr="equality, fair, honestly, justice, law ">
            <a:extLst>
              <a:ext uri="{FF2B5EF4-FFF2-40B4-BE49-F238E27FC236}">
                <a16:creationId xmlns:a16="http://schemas.microsoft.com/office/drawing/2014/main" id="{2213D89E-BB93-578E-12F2-C9F55E35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94" y="5975861"/>
            <a:ext cx="762721" cy="76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cal, area, network, connection, system ">
            <a:extLst>
              <a:ext uri="{FF2B5EF4-FFF2-40B4-BE49-F238E27FC236}">
                <a16:creationId xmlns:a16="http://schemas.microsoft.com/office/drawing/2014/main" id="{5F7BE608-F820-3DB9-3076-7F321924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54" y="5975860"/>
            <a:ext cx="762721" cy="76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bide, comply, obey, uphold, heed, rules, regulations, respect, laws ">
            <a:extLst>
              <a:ext uri="{FF2B5EF4-FFF2-40B4-BE49-F238E27FC236}">
                <a16:creationId xmlns:a16="http://schemas.microsoft.com/office/drawing/2014/main" id="{D1927C37-D397-0A8B-93E9-FCDE0FF4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14" y="5975860"/>
            <a:ext cx="762721" cy="76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680E9FCD-6750-99EB-2CF2-1A16D6A530A0}"/>
              </a:ext>
            </a:extLst>
          </p:cNvPr>
          <p:cNvSpPr txBox="1"/>
          <p:nvPr/>
        </p:nvSpPr>
        <p:spPr>
          <a:xfrm>
            <a:off x="3521226" y="5568094"/>
            <a:ext cx="17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</a:t>
            </a:r>
            <a:endParaRPr lang="zh-CN" altLang="en-US" b="1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B7FE8E6-54DE-A8DA-1B3A-9439FFE94225}"/>
              </a:ext>
            </a:extLst>
          </p:cNvPr>
          <p:cNvSpPr txBox="1"/>
          <p:nvPr/>
        </p:nvSpPr>
        <p:spPr>
          <a:xfrm>
            <a:off x="5257070" y="5568094"/>
            <a:ext cx="17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endParaRPr lang="zh-CN" altLang="en-US" b="1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237DD02-9648-4EBA-8C1F-E9868598A4EE}"/>
              </a:ext>
            </a:extLst>
          </p:cNvPr>
          <p:cNvSpPr txBox="1"/>
          <p:nvPr/>
        </p:nvSpPr>
        <p:spPr>
          <a:xfrm>
            <a:off x="6973546" y="5568094"/>
            <a:ext cx="17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</a:t>
            </a:r>
            <a:r>
              <a:rPr lang="zh-CN" altLang="en-US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endParaRPr lang="zh-CN" altLang="en-US" b="1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左大括号 56">
            <a:extLst>
              <a:ext uri="{FF2B5EF4-FFF2-40B4-BE49-F238E27FC236}">
                <a16:creationId xmlns:a16="http://schemas.microsoft.com/office/drawing/2014/main" id="{FE00D64D-6E5F-E6B4-0D33-F49F465F450E}"/>
              </a:ext>
            </a:extLst>
          </p:cNvPr>
          <p:cNvSpPr/>
          <p:nvPr/>
        </p:nvSpPr>
        <p:spPr>
          <a:xfrm rot="5400000">
            <a:off x="5858895" y="3280433"/>
            <a:ext cx="369332" cy="4596681"/>
          </a:xfrm>
          <a:prstGeom prst="leftBrace">
            <a:avLst>
              <a:gd name="adj1" fmla="val 131400"/>
              <a:gd name="adj2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0" name="Arrow: Right 81">
            <a:extLst>
              <a:ext uri="{FF2B5EF4-FFF2-40B4-BE49-F238E27FC236}">
                <a16:creationId xmlns:a16="http://schemas.microsoft.com/office/drawing/2014/main" id="{3FFD53C9-88BC-6F75-711A-5986EBEC4C75}"/>
              </a:ext>
            </a:extLst>
          </p:cNvPr>
          <p:cNvSpPr/>
          <p:nvPr/>
        </p:nvSpPr>
        <p:spPr>
          <a:xfrm rot="16200000">
            <a:off x="3474282" y="6207994"/>
            <a:ext cx="732861" cy="205163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Arrow: Right 81">
            <a:extLst>
              <a:ext uri="{FF2B5EF4-FFF2-40B4-BE49-F238E27FC236}">
                <a16:creationId xmlns:a16="http://schemas.microsoft.com/office/drawing/2014/main" id="{F9A7546A-456B-2681-FDBF-197883B35C6B}"/>
              </a:ext>
            </a:extLst>
          </p:cNvPr>
          <p:cNvSpPr/>
          <p:nvPr/>
        </p:nvSpPr>
        <p:spPr>
          <a:xfrm rot="16200000">
            <a:off x="5207434" y="6207994"/>
            <a:ext cx="732861" cy="205163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Arrow: Right 81">
            <a:extLst>
              <a:ext uri="{FF2B5EF4-FFF2-40B4-BE49-F238E27FC236}">
                <a16:creationId xmlns:a16="http://schemas.microsoft.com/office/drawing/2014/main" id="{48031F02-28C2-3299-EB02-F97FF1172FF1}"/>
              </a:ext>
            </a:extLst>
          </p:cNvPr>
          <p:cNvSpPr/>
          <p:nvPr/>
        </p:nvSpPr>
        <p:spPr>
          <a:xfrm rot="5400000">
            <a:off x="6930790" y="6207994"/>
            <a:ext cx="732861" cy="205163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左大括号 56">
            <a:extLst>
              <a:ext uri="{FF2B5EF4-FFF2-40B4-BE49-F238E27FC236}">
                <a16:creationId xmlns:a16="http://schemas.microsoft.com/office/drawing/2014/main" id="{D32BCBF6-A1C2-5310-9CFA-3FB7F5F7D548}"/>
              </a:ext>
            </a:extLst>
          </p:cNvPr>
          <p:cNvSpPr/>
          <p:nvPr/>
        </p:nvSpPr>
        <p:spPr>
          <a:xfrm rot="10800000">
            <a:off x="3475431" y="1086020"/>
            <a:ext cx="436256" cy="2121766"/>
          </a:xfrm>
          <a:prstGeom prst="leftBrace">
            <a:avLst>
              <a:gd name="adj1" fmla="val 131400"/>
              <a:gd name="adj2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4A5F791-27F0-0F71-D89E-E098536682C4}"/>
              </a:ext>
            </a:extLst>
          </p:cNvPr>
          <p:cNvSpPr txBox="1"/>
          <p:nvPr/>
        </p:nvSpPr>
        <p:spPr>
          <a:xfrm>
            <a:off x="1235484" y="1078119"/>
            <a:ext cx="2242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Confidence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498F267-1678-67A4-EEE0-668FB2A6A1EC}"/>
              </a:ext>
            </a:extLst>
          </p:cNvPr>
          <p:cNvSpPr txBox="1"/>
          <p:nvPr/>
        </p:nvSpPr>
        <p:spPr>
          <a:xfrm>
            <a:off x="1888438" y="1547889"/>
            <a:ext cx="1729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Risk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3C1E833-7219-A3AF-2D38-A7CFCC66B24D}"/>
              </a:ext>
            </a:extLst>
          </p:cNvPr>
          <p:cNvSpPr txBox="1"/>
          <p:nvPr/>
        </p:nvSpPr>
        <p:spPr>
          <a:xfrm>
            <a:off x="1659508" y="2008689"/>
            <a:ext cx="1937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altLang="zh-CN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Trust </a:t>
            </a:r>
            <a:endParaRPr lang="en-US" altLang="zh-CN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8936DCE-809A-8C68-D922-4CA7C12DB557}"/>
              </a:ext>
            </a:extLst>
          </p:cNvPr>
          <p:cNvSpPr txBox="1"/>
          <p:nvPr/>
        </p:nvSpPr>
        <p:spPr>
          <a:xfrm>
            <a:off x="1628513" y="2442183"/>
            <a:ext cx="1934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altLang="zh-CN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</a:t>
            </a:r>
            <a:r>
              <a:rPr lang="zh-CN" altLang="en-US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Reputation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4FA2365-DB63-959F-E151-B6B8A7CF4DA4}"/>
              </a:ext>
            </a:extLst>
          </p:cNvPr>
          <p:cNvSpPr txBox="1"/>
          <p:nvPr/>
        </p:nvSpPr>
        <p:spPr>
          <a:xfrm>
            <a:off x="1659508" y="2872599"/>
            <a:ext cx="1934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zh-CN" altLang="en-US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zh-CN" altLang="en-US" dirty="0"/>
          </a:p>
        </p:txBody>
      </p:sp>
      <p:sp>
        <p:nvSpPr>
          <p:cNvPr id="83" name="Arrow: Right 81">
            <a:extLst>
              <a:ext uri="{FF2B5EF4-FFF2-40B4-BE49-F238E27FC236}">
                <a16:creationId xmlns:a16="http://schemas.microsoft.com/office/drawing/2014/main" id="{59364AD3-15F0-6653-3143-A8ECF9A7F49F}"/>
              </a:ext>
            </a:extLst>
          </p:cNvPr>
          <p:cNvSpPr/>
          <p:nvPr/>
        </p:nvSpPr>
        <p:spPr>
          <a:xfrm rot="16200000">
            <a:off x="974819" y="1112075"/>
            <a:ext cx="447757" cy="252372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99000">
                <a:schemeClr val="tx2">
                  <a:lumMod val="20000"/>
                  <a:lumOff val="80000"/>
                </a:scheme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Arrow: Right 81">
            <a:extLst>
              <a:ext uri="{FF2B5EF4-FFF2-40B4-BE49-F238E27FC236}">
                <a16:creationId xmlns:a16="http://schemas.microsoft.com/office/drawing/2014/main" id="{2571BD44-6B15-8D4A-A9D4-514D03D22408}"/>
              </a:ext>
            </a:extLst>
          </p:cNvPr>
          <p:cNvSpPr/>
          <p:nvPr/>
        </p:nvSpPr>
        <p:spPr>
          <a:xfrm rot="16200000">
            <a:off x="1420906" y="2055447"/>
            <a:ext cx="447757" cy="252372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99000">
                <a:schemeClr val="tx2">
                  <a:lumMod val="20000"/>
                  <a:lumOff val="80000"/>
                </a:scheme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Arrow: Right 81">
            <a:extLst>
              <a:ext uri="{FF2B5EF4-FFF2-40B4-BE49-F238E27FC236}">
                <a16:creationId xmlns:a16="http://schemas.microsoft.com/office/drawing/2014/main" id="{24C5FA59-E2AF-7D9C-8635-26B0DE08A766}"/>
              </a:ext>
            </a:extLst>
          </p:cNvPr>
          <p:cNvSpPr/>
          <p:nvPr/>
        </p:nvSpPr>
        <p:spPr>
          <a:xfrm rot="16200000">
            <a:off x="1212122" y="2491740"/>
            <a:ext cx="447757" cy="252372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99000">
                <a:schemeClr val="tx2">
                  <a:lumMod val="20000"/>
                  <a:lumOff val="80000"/>
                </a:scheme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Arrow: Right 81">
            <a:extLst>
              <a:ext uri="{FF2B5EF4-FFF2-40B4-BE49-F238E27FC236}">
                <a16:creationId xmlns:a16="http://schemas.microsoft.com/office/drawing/2014/main" id="{284FBE80-4C34-55CE-904A-D0D66BE73659}"/>
              </a:ext>
            </a:extLst>
          </p:cNvPr>
          <p:cNvSpPr/>
          <p:nvPr/>
        </p:nvSpPr>
        <p:spPr>
          <a:xfrm rot="16200000">
            <a:off x="1357522" y="2970291"/>
            <a:ext cx="447757" cy="252372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99000">
                <a:schemeClr val="tx2">
                  <a:lumMod val="20000"/>
                  <a:lumOff val="80000"/>
                </a:scheme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Arrow: Right 81">
            <a:extLst>
              <a:ext uri="{FF2B5EF4-FFF2-40B4-BE49-F238E27FC236}">
                <a16:creationId xmlns:a16="http://schemas.microsoft.com/office/drawing/2014/main" id="{0CE9085B-7DE9-B3FD-678E-40D854A28CF8}"/>
              </a:ext>
            </a:extLst>
          </p:cNvPr>
          <p:cNvSpPr/>
          <p:nvPr/>
        </p:nvSpPr>
        <p:spPr>
          <a:xfrm rot="5400000">
            <a:off x="1613419" y="1619154"/>
            <a:ext cx="447757" cy="252372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99000">
                <a:schemeClr val="tx2">
                  <a:lumMod val="20000"/>
                  <a:lumOff val="80000"/>
                </a:schemeClr>
              </a:gs>
            </a:gsLst>
            <a:lin ang="10800000" scaled="1"/>
            <a:tileRect/>
          </a:gra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6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左大括号 56">
            <a:extLst>
              <a:ext uri="{FF2B5EF4-FFF2-40B4-BE49-F238E27FC236}">
                <a16:creationId xmlns:a16="http://schemas.microsoft.com/office/drawing/2014/main" id="{35F1D3BD-E822-CC67-39D9-450BD4F6FC4B}"/>
              </a:ext>
            </a:extLst>
          </p:cNvPr>
          <p:cNvSpPr/>
          <p:nvPr/>
        </p:nvSpPr>
        <p:spPr>
          <a:xfrm>
            <a:off x="8261070" y="1086020"/>
            <a:ext cx="436256" cy="2121766"/>
          </a:xfrm>
          <a:prstGeom prst="leftBrace">
            <a:avLst>
              <a:gd name="adj1" fmla="val 131400"/>
              <a:gd name="adj2" fmla="val 50000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5" name="图形 114" descr="无填充的滑稽表情">
            <a:extLst>
              <a:ext uri="{FF2B5EF4-FFF2-40B4-BE49-F238E27FC236}">
                <a16:creationId xmlns:a16="http://schemas.microsoft.com/office/drawing/2014/main" id="{7093B45F-FC50-D613-9CEE-BFF57BF0D5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70899" y="1080154"/>
            <a:ext cx="617840" cy="617840"/>
          </a:xfrm>
          <a:prstGeom prst="rect">
            <a:avLst/>
          </a:prstGeom>
        </p:spPr>
      </p:pic>
      <p:sp>
        <p:nvSpPr>
          <p:cNvPr id="143" name="文本框 142">
            <a:extLst>
              <a:ext uri="{FF2B5EF4-FFF2-40B4-BE49-F238E27FC236}">
                <a16:creationId xmlns:a16="http://schemas.microsoft.com/office/drawing/2014/main" id="{AA8A77FF-1C2E-5447-B239-70756B4F11B3}"/>
              </a:ext>
            </a:extLst>
          </p:cNvPr>
          <p:cNvSpPr txBox="1"/>
          <p:nvPr/>
        </p:nvSpPr>
        <p:spPr>
          <a:xfrm>
            <a:off x="9457077" y="1179726"/>
            <a:ext cx="163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Peace of mind 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34" name="Picture 10" descr="barrier, jump, marathon, obstacle, solution, stickman, success ">
            <a:extLst>
              <a:ext uri="{FF2B5EF4-FFF2-40B4-BE49-F238E27FC236}">
                <a16:creationId xmlns:a16="http://schemas.microsoft.com/office/drawing/2014/main" id="{54CA55EC-3692-1A89-4F59-9DAFA281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17" y="1812986"/>
            <a:ext cx="617840" cy="6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文本框 144">
            <a:extLst>
              <a:ext uri="{FF2B5EF4-FFF2-40B4-BE49-F238E27FC236}">
                <a16:creationId xmlns:a16="http://schemas.microsoft.com/office/drawing/2014/main" id="{65B91380-0E91-CEBB-B217-2E9C051355FE}"/>
              </a:ext>
            </a:extLst>
          </p:cNvPr>
          <p:cNvSpPr txBox="1"/>
          <p:nvPr/>
        </p:nvSpPr>
        <p:spPr>
          <a:xfrm>
            <a:off x="9237132" y="1930332"/>
            <a:ext cx="2412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trial barriers</a:t>
            </a:r>
          </a:p>
        </p:txBody>
      </p:sp>
      <p:pic>
        <p:nvPicPr>
          <p:cNvPr id="147" name="图形 146" descr="喝彩">
            <a:extLst>
              <a:ext uri="{FF2B5EF4-FFF2-40B4-BE49-F238E27FC236}">
                <a16:creationId xmlns:a16="http://schemas.microsoft.com/office/drawing/2014/main" id="{B938D936-9DBE-A46E-E947-971F480EAC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07290" y="2626849"/>
            <a:ext cx="615082" cy="615082"/>
          </a:xfrm>
          <a:prstGeom prst="rect">
            <a:avLst/>
          </a:prstGeom>
        </p:spPr>
      </p:pic>
      <p:sp>
        <p:nvSpPr>
          <p:cNvPr id="149" name="文本框 148">
            <a:extLst>
              <a:ext uri="{FF2B5EF4-FFF2-40B4-BE49-F238E27FC236}">
                <a16:creationId xmlns:a16="http://schemas.microsoft.com/office/drawing/2014/main" id="{B464FF23-996A-AB4B-B80E-638BDDFDDA63}"/>
              </a:ext>
            </a:extLst>
          </p:cNvPr>
          <p:cNvSpPr txBox="1"/>
          <p:nvPr/>
        </p:nvSpPr>
        <p:spPr>
          <a:xfrm>
            <a:off x="9134028" y="2755079"/>
            <a:ext cx="2617650" cy="382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service terms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4F9CBB45-1638-5D3E-0628-4B30D1E3EAD0}"/>
              </a:ext>
            </a:extLst>
          </p:cNvPr>
          <p:cNvSpPr txBox="1"/>
          <p:nvPr/>
        </p:nvSpPr>
        <p:spPr>
          <a:xfrm>
            <a:off x="440322" y="2956600"/>
            <a:ext cx="11292348" cy="1286026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  <a:prstDash val="dash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3200" b="1" i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Isn’t Just an App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3600" b="1" dirty="0">
                <a:ln/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n/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“It’s a New Way to </a:t>
            </a:r>
            <a:r>
              <a:rPr lang="en-US" altLang="zh-CN" sz="3600" b="1" i="1" dirty="0" err="1">
                <a:ln/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en-US" altLang="zh-CN" sz="3600" b="1" dirty="0" err="1">
                <a:ln/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altLang="zh-CN" sz="3600" b="1" dirty="0">
                <a:ln/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i="1" dirty="0">
                <a:ln/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r>
              <a:rPr lang="en-US" altLang="zh-CN" sz="3600" b="1" dirty="0">
                <a:ln/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sz="3600" b="1" dirty="0">
              <a:ln/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61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 descr="图片包含 水, 人员&#10;&#10;已生成高可信度的说明">
            <a:extLst>
              <a:ext uri="{FF2B5EF4-FFF2-40B4-BE49-F238E27FC236}">
                <a16:creationId xmlns:a16="http://schemas.microsoft.com/office/drawing/2014/main" id="{D7D79F6D-931D-4006-972A-2A3406C75D3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1" r="5651" b="4969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9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3CCCC922-12F9-45A9-B0E5-76A66CA62C27}"/>
              </a:ext>
            </a:extLst>
          </p:cNvPr>
          <p:cNvSpPr/>
          <p:nvPr/>
        </p:nvSpPr>
        <p:spPr>
          <a:xfrm>
            <a:off x="2" y="2320748"/>
            <a:ext cx="12191998" cy="11082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THANK YOU</a:t>
            </a:r>
            <a:endParaRPr lang="en-US" sz="30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<a:extLst>
              <a:ext uri="{FF2B5EF4-FFF2-40B4-BE49-F238E27FC236}">
                <a16:creationId xmlns:a16="http://schemas.microsoft.com/office/drawing/2014/main" id="{5BF65A33-6305-8E40-9668-4330CC0CEAA6}"/>
              </a:ext>
            </a:extLst>
          </p:cNvPr>
          <p:cNvSpPr/>
          <p:nvPr/>
        </p:nvSpPr>
        <p:spPr>
          <a:xfrm>
            <a:off x="-3" y="5018809"/>
            <a:ext cx="12191998" cy="9603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18</a:t>
            </a:r>
            <a:r>
              <a:rPr lang="en-US" altLang="zh-CN" sz="2000" b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April, 2025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Group Members: Kai Ren,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YiMing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Jiang,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WeiJie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Zhang, Rui Hu, Yang 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F0720-214C-9344-B54F-2D70048E40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930" b="79707" l="15974" r="83700">
                        <a14:foregroundMark x1="44010" y1="20293" x2="46699" y2="20953"/>
                        <a14:foregroundMark x1="46699" y1="19152" x2="49313" y2="20689"/>
                        <a14:foregroundMark x1="48248" y1="18174" x2="49307" y2="17930"/>
                        <a14:foregroundMark x1="47596" y1="44662" x2="48598" y2="45721"/>
                        <a14:foregroundMark x1="27508" y1="76027" x2="43032" y2="76121"/>
                        <a14:foregroundMark x1="19085" y1="75976" x2="27260" y2="76025"/>
                        <a14:foregroundMark x1="16055" y1="75958" x2="16951" y2="75964"/>
                        <a14:foregroundMark x1="81582" y1="78548" x2="83700" y2="78566"/>
                        <a14:foregroundMark x1="54849" y1="78321" x2="78809" y2="78524"/>
                        <a14:foregroundMark x1="65770" y1="73513" x2="65770" y2="73513"/>
                        <a14:backgroundMark x1="17359" y1="30562" x2="17359" y2="55094"/>
                        <a14:backgroundMark x1="17196" y1="75469" x2="17196" y2="75469"/>
                        <a14:backgroundMark x1="18500" y1="75306" x2="18500" y2="75306"/>
                        <a14:backgroundMark x1="17848" y1="77262" x2="17848" y2="77262"/>
                        <a14:backgroundMark x1="16952" y1="76773" x2="18500" y2="76773"/>
                        <a14:backgroundMark x1="19804" y1="77017" x2="17848" y2="77262"/>
                        <a14:backgroundMark x1="18500" y1="76610" x2="18500" y2="76610"/>
                        <a14:backgroundMark x1="26161" y1="77669" x2="27058" y2="77017"/>
                        <a14:backgroundMark x1="31214" y1="75713" x2="31214" y2="75713"/>
                        <a14:backgroundMark x1="47840" y1="45721" x2="47840" y2="45721"/>
                        <a14:backgroundMark x1="49307" y1="45314" x2="49144" y2="48574"/>
                        <a14:backgroundMark x1="45803" y1="20375" x2="45803" y2="20375"/>
                        <a14:backgroundMark x1="48003" y1="22738" x2="46536" y2="20538"/>
                        <a14:backgroundMark x1="46292" y1="21027" x2="48655" y2="21842"/>
                        <a14:backgroundMark x1="80603" y1="78810" x2="80603" y2="78810"/>
                        <a14:backgroundMark x1="80196" y1="76365" x2="80196" y2="80114"/>
                        <a14:backgroundMark x1="55257" y1="79625" x2="55257" y2="74654"/>
                      </a14:backgroundRemoval>
                    </a14:imgEffect>
                  </a14:imgLayer>
                </a14:imgProps>
              </a:ext>
            </a:extLst>
          </a:blip>
          <a:srcRect l="12815" t="12815" r="12815" b="12815"/>
          <a:stretch/>
        </p:blipFill>
        <p:spPr>
          <a:xfrm>
            <a:off x="5500687" y="451343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5A8601-E839-EE45-A2AC-F7DE0462D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7" y="257160"/>
            <a:ext cx="6874258" cy="475612"/>
          </a:xfrm>
        </p:spPr>
        <p:txBody>
          <a:bodyPr/>
          <a:lstStyle/>
          <a:p>
            <a:r>
              <a:rPr lang="en-US" dirty="0"/>
              <a:t>I. Introduction: </a:t>
            </a:r>
            <a:r>
              <a:rPr lang="en-US" dirty="0">
                <a:solidFill>
                  <a:schemeClr val="accent1"/>
                </a:solidFill>
              </a:rPr>
              <a:t>Motivation</a:t>
            </a:r>
            <a:endParaRPr lang="en-CN" dirty="0">
              <a:solidFill>
                <a:schemeClr val="accent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424F89-B15A-7948-90F7-8CAF966D7955}"/>
              </a:ext>
            </a:extLst>
          </p:cNvPr>
          <p:cNvSpPr txBox="1"/>
          <p:nvPr/>
        </p:nvSpPr>
        <p:spPr>
          <a:xfrm>
            <a:off x="-1" y="6550223"/>
            <a:ext cx="546264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CN" sz="14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CN" altLang="zh-CN" sz="14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 Consumers' Association, Referee Websites</a:t>
            </a:r>
          </a:p>
        </p:txBody>
      </p: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66FE5A9F-F85A-204E-A03C-AC7388EFF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931004"/>
              </p:ext>
            </p:extLst>
          </p:nvPr>
        </p:nvGraphicFramePr>
        <p:xfrm>
          <a:off x="595528" y="893676"/>
          <a:ext cx="4671396" cy="2342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4613FF2-7891-F94C-910F-1FC4567B1D13}"/>
              </a:ext>
            </a:extLst>
          </p:cNvPr>
          <p:cNvSpPr txBox="1"/>
          <p:nvPr/>
        </p:nvSpPr>
        <p:spPr>
          <a:xfrm>
            <a:off x="595528" y="3234664"/>
            <a:ext cx="4671396" cy="309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on Prepaid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 Away.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921A09F4-C61B-2747-BE84-AED9958615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884688"/>
              </p:ext>
            </p:extLst>
          </p:nvPr>
        </p:nvGraphicFramePr>
        <p:xfrm>
          <a:off x="5498073" y="893676"/>
          <a:ext cx="6098399" cy="2342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46158AB9-AE25-8740-A9BD-15018580CD60}"/>
              </a:ext>
            </a:extLst>
          </p:cNvPr>
          <p:cNvSpPr txBox="1"/>
          <p:nvPr/>
        </p:nvSpPr>
        <p:spPr>
          <a:xfrm>
            <a:off x="5498072" y="3232842"/>
            <a:ext cx="6098399" cy="309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on Prepaid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Coffee &amp; Milk Tea Shop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 Away.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28A0B1-B47B-114D-90A1-6843AC4C3F1B}"/>
              </a:ext>
            </a:extLst>
          </p:cNvPr>
          <p:cNvGrpSpPr/>
          <p:nvPr/>
        </p:nvGrpSpPr>
        <p:grpSpPr>
          <a:xfrm>
            <a:off x="657978" y="3642015"/>
            <a:ext cx="10876035" cy="2194147"/>
            <a:chOff x="595528" y="3772002"/>
            <a:chExt cx="11000942" cy="2194147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F11FC226-FB97-C441-85E1-1A742925B6B9}"/>
                </a:ext>
              </a:extLst>
            </p:cNvPr>
            <p:cNvSpPr/>
            <p:nvPr/>
          </p:nvSpPr>
          <p:spPr>
            <a:xfrm>
              <a:off x="595528" y="3772002"/>
              <a:ext cx="11000942" cy="2194147"/>
            </a:xfrm>
            <a:prstGeom prst="roundRect">
              <a:avLst>
                <a:gd name="adj" fmla="val 6191"/>
              </a:avLst>
            </a:prstGeom>
            <a:noFill/>
            <a:ln w="12700">
              <a:solidFill>
                <a:srgbClr val="C0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Runaways Happen All the Time!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recovery rate of arrears averaged 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than 20 percent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ctr"/>
              <a:endPara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 appears to be 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poor cash flow management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essence is that </a:t>
              </a:r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Money is Untraceable </a:t>
              </a:r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can be used in any way.</a:t>
              </a:r>
              <a:endParaRPr lang="en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2F9E11-CB39-1A4C-B020-7FAACC05EAB3}"/>
                </a:ext>
              </a:extLst>
            </p:cNvPr>
            <p:cNvGrpSpPr/>
            <p:nvPr/>
          </p:nvGrpSpPr>
          <p:grpSpPr>
            <a:xfrm>
              <a:off x="876342" y="4507244"/>
              <a:ext cx="10439313" cy="723661"/>
              <a:chOff x="787788" y="4152871"/>
              <a:chExt cx="10439313" cy="723661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29C1E6B2-E88E-4E47-9724-DC2DF25A7F3A}"/>
                  </a:ext>
                </a:extLst>
              </p:cNvPr>
              <p:cNvSpPr/>
              <p:nvPr/>
            </p:nvSpPr>
            <p:spPr>
              <a:xfrm>
                <a:off x="787788" y="4152873"/>
                <a:ext cx="3843590" cy="723659"/>
              </a:xfrm>
              <a:prstGeom prst="roundRect">
                <a:avLst>
                  <a:gd name="adj" fmla="val 0"/>
                </a:avLst>
              </a:prstGeom>
              <a:solidFill>
                <a:srgbClr val="FF000A">
                  <a:alpha val="50000"/>
                </a:srgbClr>
              </a:solidFill>
              <a:ln>
                <a:noFill/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Pooling out of control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“unregulated misappropriation” of advances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B0FF29F4-A542-1941-96C4-E866C9593A95}"/>
                  </a:ext>
                </a:extLst>
              </p:cNvPr>
              <p:cNvSpPr/>
              <p:nvPr/>
            </p:nvSpPr>
            <p:spPr>
              <a:xfrm>
                <a:off x="4823637" y="4152871"/>
                <a:ext cx="3105602" cy="723659"/>
              </a:xfrm>
              <a:prstGeom prst="roundRect">
                <a:avLst>
                  <a:gd name="adj" fmla="val 0"/>
                </a:avLst>
              </a:prstGeom>
              <a:solidFill>
                <a:srgbClr val="FF000A">
                  <a:alpha val="50000"/>
                </a:srgbClr>
              </a:solidFill>
              <a:ln>
                <a:noFill/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Legal and regulatory loopholes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cost of violating the law</a:t>
                </a: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F0A8D736-9406-4243-B77D-442F23FFB707}"/>
                  </a:ext>
                </a:extLst>
              </p:cNvPr>
              <p:cNvSpPr/>
              <p:nvPr/>
            </p:nvSpPr>
            <p:spPr>
              <a:xfrm>
                <a:off x="8121498" y="4152871"/>
                <a:ext cx="3105603" cy="723659"/>
              </a:xfrm>
              <a:prstGeom prst="roundRect">
                <a:avLst>
                  <a:gd name="adj" fmla="val 0"/>
                </a:avLst>
              </a:prstGeom>
              <a:solidFill>
                <a:srgbClr val="FF000A">
                  <a:alpha val="50000"/>
                </a:srgbClr>
              </a:solidFill>
              <a:ln>
                <a:noFill/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strategy: maliciously 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designed “harvest traps”</a:t>
                </a:r>
              </a:p>
            </p:txBody>
          </p:sp>
        </p:grpSp>
      </p:grp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BC7E672-B487-7C42-AEB0-36122169C7E9}"/>
              </a:ext>
            </a:extLst>
          </p:cNvPr>
          <p:cNvSpPr/>
          <p:nvPr/>
        </p:nvSpPr>
        <p:spPr>
          <a:xfrm>
            <a:off x="657978" y="5934257"/>
            <a:ext cx="10876035" cy="435326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  <a:prstDash val="dash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there a way to accurately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Services and Cash Flow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 it PAO-BU-LIAO?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Contract!</a:t>
            </a:r>
            <a:endParaRPr lang="en-CN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A2378D0-6269-9B4A-BD37-698EA40B7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787" y="4161528"/>
            <a:ext cx="431457" cy="43145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9168AF9-8C2C-5444-A704-F609ACC77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42659" y="4161528"/>
            <a:ext cx="431457" cy="4314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D36AA-7947-1545-A63E-AC53CE4B8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3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0001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5A8601-E839-EE45-A2AC-F7DE0462D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7" y="257160"/>
            <a:ext cx="6874258" cy="475612"/>
          </a:xfrm>
        </p:spPr>
        <p:txBody>
          <a:bodyPr/>
          <a:lstStyle/>
          <a:p>
            <a:r>
              <a:rPr lang="en-US" dirty="0"/>
              <a:t>I. Introduction: </a:t>
            </a:r>
            <a:r>
              <a:rPr lang="en-US" dirty="0">
                <a:solidFill>
                  <a:schemeClr val="accent1"/>
                </a:solidFill>
              </a:rPr>
              <a:t>Framework</a:t>
            </a:r>
            <a:endParaRPr lang="en-CN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D69AE-9B4B-5F49-B19F-EDF660CD1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4</a:t>
            </a:fld>
            <a:endParaRPr lang="en-CN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7FF666-0098-AE4A-B021-B0A675029C7C}"/>
              </a:ext>
            </a:extLst>
          </p:cNvPr>
          <p:cNvGrpSpPr/>
          <p:nvPr/>
        </p:nvGrpSpPr>
        <p:grpSpPr>
          <a:xfrm>
            <a:off x="1985957" y="1119349"/>
            <a:ext cx="8220086" cy="5373526"/>
            <a:chOff x="1985957" y="1080684"/>
            <a:chExt cx="8220086" cy="53735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4B8068E-33E3-4740-92C0-CB40C5B1C27A}"/>
                </a:ext>
              </a:extLst>
            </p:cNvPr>
            <p:cNvGrpSpPr/>
            <p:nvPr/>
          </p:nvGrpSpPr>
          <p:grpSpPr>
            <a:xfrm>
              <a:off x="1985957" y="1080684"/>
              <a:ext cx="8220086" cy="1708965"/>
              <a:chOff x="2698284" y="1413058"/>
              <a:chExt cx="6795431" cy="1708965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F9AE45C8-2AB9-364A-A57D-B4362A54B899}"/>
                  </a:ext>
                </a:extLst>
              </p:cNvPr>
              <p:cNvSpPr/>
              <p:nvPr/>
            </p:nvSpPr>
            <p:spPr>
              <a:xfrm>
                <a:off x="2698284" y="1413058"/>
                <a:ext cx="6795431" cy="1708965"/>
              </a:xfrm>
              <a:prstGeom prst="roundRect">
                <a:avLst>
                  <a:gd name="adj" fmla="val 6191"/>
                </a:avLst>
              </a:prstGeom>
              <a:noFill/>
              <a:ln w="12700">
                <a:solidFill>
                  <a:schemeClr val="accent6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CN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Bussiness</a:t>
                </a:r>
                <a:r>
                  <a:rPr lang="zh-CN" altLang="en-US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Architecture</a:t>
                </a:r>
                <a:endParaRPr lang="en-CN" sz="20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8CB3CEF-1D58-E944-B19C-557FD38D4351}"/>
                  </a:ext>
                </a:extLst>
              </p:cNvPr>
              <p:cNvGrpSpPr/>
              <p:nvPr/>
            </p:nvGrpSpPr>
            <p:grpSpPr>
              <a:xfrm>
                <a:off x="3104361" y="1905338"/>
                <a:ext cx="5983277" cy="1025720"/>
                <a:chOff x="3126417" y="1976655"/>
                <a:chExt cx="5983277" cy="1025720"/>
              </a:xfrm>
            </p:grpSpPr>
            <p:sp>
              <p:nvSpPr>
                <p:cNvPr id="5" name="矩形 136">
                  <a:extLst>
                    <a:ext uri="{FF2B5EF4-FFF2-40B4-BE49-F238E27FC236}">
                      <a16:creationId xmlns:a16="http://schemas.microsoft.com/office/drawing/2014/main" id="{CC2EBDF4-0B05-3740-A664-FE9847668705}"/>
                    </a:ext>
                  </a:extLst>
                </p:cNvPr>
                <p:cNvSpPr/>
                <p:nvPr/>
              </p:nvSpPr>
              <p:spPr>
                <a:xfrm>
                  <a:off x="3126418" y="1976655"/>
                  <a:ext cx="2895297" cy="453036"/>
                </a:xfrm>
                <a:prstGeom prst="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 Verification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矩形 136">
                  <a:extLst>
                    <a:ext uri="{FF2B5EF4-FFF2-40B4-BE49-F238E27FC236}">
                      <a16:creationId xmlns:a16="http://schemas.microsoft.com/office/drawing/2014/main" id="{F638288B-CDA2-E841-96F8-EE8F3D63B43A}"/>
                    </a:ext>
                  </a:extLst>
                </p:cNvPr>
                <p:cNvSpPr/>
                <p:nvPr/>
              </p:nvSpPr>
              <p:spPr>
                <a:xfrm>
                  <a:off x="6214397" y="1976655"/>
                  <a:ext cx="2895297" cy="453036"/>
                </a:xfrm>
                <a:prstGeom prst="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 Establishment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矩形 136">
                  <a:extLst>
                    <a:ext uri="{FF2B5EF4-FFF2-40B4-BE49-F238E27FC236}">
                      <a16:creationId xmlns:a16="http://schemas.microsoft.com/office/drawing/2014/main" id="{FE8F1F91-C6FE-FC48-BA33-3450ADDB7E9C}"/>
                    </a:ext>
                  </a:extLst>
                </p:cNvPr>
                <p:cNvSpPr/>
                <p:nvPr/>
              </p:nvSpPr>
              <p:spPr>
                <a:xfrm>
                  <a:off x="6214396" y="2549339"/>
                  <a:ext cx="2895297" cy="453036"/>
                </a:xfrm>
                <a:prstGeom prst="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 Termination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136">
                  <a:extLst>
                    <a:ext uri="{FF2B5EF4-FFF2-40B4-BE49-F238E27FC236}">
                      <a16:creationId xmlns:a16="http://schemas.microsoft.com/office/drawing/2014/main" id="{A4A7A66D-DA4F-7346-9C64-7BAE27F39D62}"/>
                    </a:ext>
                  </a:extLst>
                </p:cNvPr>
                <p:cNvSpPr/>
                <p:nvPr/>
              </p:nvSpPr>
              <p:spPr>
                <a:xfrm>
                  <a:off x="3126417" y="2549339"/>
                  <a:ext cx="2895297" cy="453036"/>
                </a:xfrm>
                <a:prstGeom prst="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 Consumption</a:t>
                  </a:r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D0D306-04A4-1D48-864D-D7C409F71CD5}"/>
                </a:ext>
              </a:extLst>
            </p:cNvPr>
            <p:cNvCxnSpPr>
              <a:cxnSpLocks/>
              <a:stCxn id="47" idx="2"/>
              <a:endCxn id="12" idx="0"/>
            </p:cNvCxnSpPr>
            <p:nvPr/>
          </p:nvCxnSpPr>
          <p:spPr>
            <a:xfrm>
              <a:off x="6096000" y="2789649"/>
              <a:ext cx="0" cy="552369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F09FA07-7FA4-CF45-8D2C-BAC556506CFA}"/>
                </a:ext>
              </a:extLst>
            </p:cNvPr>
            <p:cNvCxnSpPr>
              <a:cxnSpLocks/>
              <a:stCxn id="12" idx="2"/>
              <a:endCxn id="21" idx="0"/>
            </p:cNvCxnSpPr>
            <p:nvPr/>
          </p:nvCxnSpPr>
          <p:spPr>
            <a:xfrm>
              <a:off x="6096000" y="4912494"/>
              <a:ext cx="0" cy="552370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AF599E3-17F3-1A4D-B17E-47F6BE86AC30}"/>
                </a:ext>
              </a:extLst>
            </p:cNvPr>
            <p:cNvGrpSpPr/>
            <p:nvPr/>
          </p:nvGrpSpPr>
          <p:grpSpPr>
            <a:xfrm>
              <a:off x="1985957" y="5464864"/>
              <a:ext cx="8220086" cy="989346"/>
              <a:chOff x="2698284" y="4628910"/>
              <a:chExt cx="6795431" cy="98934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6C70E3C-29A1-CD46-9BD0-31839E5B2BD3}"/>
                  </a:ext>
                </a:extLst>
              </p:cNvPr>
              <p:cNvSpPr/>
              <p:nvPr/>
            </p:nvSpPr>
            <p:spPr>
              <a:xfrm>
                <a:off x="2698284" y="4628910"/>
                <a:ext cx="6795431" cy="989346"/>
              </a:xfrm>
              <a:prstGeom prst="roundRect">
                <a:avLst>
                  <a:gd name="adj" fmla="val 6191"/>
                </a:avLst>
              </a:prstGeom>
              <a:noFill/>
              <a:ln w="12700">
                <a:solidFill>
                  <a:schemeClr val="accent6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Conclusion</a:t>
                </a:r>
                <a:r>
                  <a:rPr lang="zh-CN" altLang="en-US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 Extension</a:t>
                </a:r>
              </a:p>
            </p:txBody>
          </p:sp>
          <p:sp>
            <p:nvSpPr>
              <p:cNvPr id="26" name="矩形 136">
                <a:extLst>
                  <a:ext uri="{FF2B5EF4-FFF2-40B4-BE49-F238E27FC236}">
                    <a16:creationId xmlns:a16="http://schemas.microsoft.com/office/drawing/2014/main" id="{354B2A2C-ACC5-3345-8178-2A36256F1DE4}"/>
                  </a:ext>
                </a:extLst>
              </p:cNvPr>
              <p:cNvSpPr/>
              <p:nvPr/>
            </p:nvSpPr>
            <p:spPr>
              <a:xfrm>
                <a:off x="3687363" y="5032749"/>
                <a:ext cx="4817272" cy="453036"/>
              </a:xfrm>
              <a:prstGeom prst="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Paobuliao is Redefining Trust in Transactions</a:t>
                </a:r>
                <a:endParaRPr lang="en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3E4300C-E6C4-D245-954A-34C707F58E77}"/>
                </a:ext>
              </a:extLst>
            </p:cNvPr>
            <p:cNvGrpSpPr/>
            <p:nvPr/>
          </p:nvGrpSpPr>
          <p:grpSpPr>
            <a:xfrm>
              <a:off x="1985957" y="3342018"/>
              <a:ext cx="8220086" cy="1570476"/>
              <a:chOff x="1985957" y="3190140"/>
              <a:chExt cx="8220086" cy="1570476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4715E43-74EC-2D4B-BEE9-1E42B039108E}"/>
                  </a:ext>
                </a:extLst>
              </p:cNvPr>
              <p:cNvSpPr/>
              <p:nvPr/>
            </p:nvSpPr>
            <p:spPr>
              <a:xfrm>
                <a:off x="1985957" y="3190140"/>
                <a:ext cx="8220086" cy="1570476"/>
              </a:xfrm>
              <a:prstGeom prst="roundRect">
                <a:avLst>
                  <a:gd name="adj" fmla="val 6191"/>
                </a:avLst>
              </a:prstGeom>
              <a:noFill/>
              <a:ln w="12700">
                <a:solidFill>
                  <a:schemeClr val="accent6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en-US" sz="20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Technological Implementation</a:t>
                </a:r>
              </a:p>
              <a:p>
                <a:pPr algn="ctr"/>
                <a:r>
                  <a:rPr lang="en-US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we must use Smart Contract to solve this challenge</a:t>
                </a:r>
                <a:r>
                  <a:rPr lang="zh-CN" altLang="en-US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CN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E2E4F77-2FC4-854D-8DC3-34B06CA226E1}"/>
                  </a:ext>
                </a:extLst>
              </p:cNvPr>
              <p:cNvGrpSpPr/>
              <p:nvPr/>
            </p:nvGrpSpPr>
            <p:grpSpPr>
              <a:xfrm>
                <a:off x="2079050" y="3975324"/>
                <a:ext cx="8033900" cy="711237"/>
                <a:chOff x="2707562" y="4137323"/>
                <a:chExt cx="8033900" cy="711237"/>
              </a:xfrm>
            </p:grpSpPr>
            <p:sp>
              <p:nvSpPr>
                <p:cNvPr id="36" name="矩形 136">
                  <a:extLst>
                    <a:ext uri="{FF2B5EF4-FFF2-40B4-BE49-F238E27FC236}">
                      <a16:creationId xmlns:a16="http://schemas.microsoft.com/office/drawing/2014/main" id="{B049CFC5-DA4D-DB4B-ABED-35F9CFF4C311}"/>
                    </a:ext>
                  </a:extLst>
                </p:cNvPr>
                <p:cNvSpPr/>
                <p:nvPr/>
              </p:nvSpPr>
              <p:spPr>
                <a:xfrm>
                  <a:off x="2707562" y="4137785"/>
                  <a:ext cx="2049116" cy="710775"/>
                </a:xfrm>
                <a:prstGeom prst="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 Tamper-proof Automated Execution</a:t>
                  </a:r>
                  <a:endPara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矩形 136">
                  <a:extLst>
                    <a:ext uri="{FF2B5EF4-FFF2-40B4-BE49-F238E27FC236}">
                      <a16:creationId xmlns:a16="http://schemas.microsoft.com/office/drawing/2014/main" id="{3B07FFBE-50BF-B04D-A579-7789F4987686}"/>
                    </a:ext>
                  </a:extLst>
                </p:cNvPr>
                <p:cNvSpPr/>
                <p:nvPr/>
              </p:nvSpPr>
              <p:spPr>
                <a:xfrm>
                  <a:off x="4820142" y="4137785"/>
                  <a:ext cx="1931464" cy="710775"/>
                </a:xfrm>
                <a:prstGeom prst="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 Transparent Regulation of Cash</a:t>
                  </a:r>
                  <a:endPara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矩形 136">
                  <a:extLst>
                    <a:ext uri="{FF2B5EF4-FFF2-40B4-BE49-F238E27FC236}">
                      <a16:creationId xmlns:a16="http://schemas.microsoft.com/office/drawing/2014/main" id="{E0EB53B6-1E2E-A340-8A43-2BCE60654EB5}"/>
                    </a:ext>
                  </a:extLst>
                </p:cNvPr>
                <p:cNvSpPr/>
                <p:nvPr/>
              </p:nvSpPr>
              <p:spPr>
                <a:xfrm>
                  <a:off x="6815070" y="4137785"/>
                  <a:ext cx="1931464" cy="710775"/>
                </a:xfrm>
                <a:prstGeom prst="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 Conditional Trigger Payment</a:t>
                  </a:r>
                  <a:endPara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矩形 136">
                  <a:extLst>
                    <a:ext uri="{FF2B5EF4-FFF2-40B4-BE49-F238E27FC236}">
                      <a16:creationId xmlns:a16="http://schemas.microsoft.com/office/drawing/2014/main" id="{A2F19EFB-84A0-0143-9010-73B7AAC59256}"/>
                    </a:ext>
                  </a:extLst>
                </p:cNvPr>
                <p:cNvSpPr/>
                <p:nvPr/>
              </p:nvSpPr>
              <p:spPr>
                <a:xfrm>
                  <a:off x="8809998" y="4137323"/>
                  <a:ext cx="1931464" cy="710775"/>
                </a:xfrm>
                <a:prstGeom prst="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 On-chain Deposit and Traceability</a:t>
                  </a:r>
                  <a:endParaRPr lang="zh-CN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4614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动物&#10;&#10;已生成高可信度的说明">
            <a:extLst>
              <a:ext uri="{FF2B5EF4-FFF2-40B4-BE49-F238E27FC236}">
                <a16:creationId xmlns:a16="http://schemas.microsoft.com/office/drawing/2014/main" id="{4F6CA871-A954-4CE9-BB16-A55FC96BD21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9F0200A-1B49-F541-B507-ED730FFA2895}"/>
              </a:ext>
            </a:extLst>
          </p:cNvPr>
          <p:cNvGrpSpPr/>
          <p:nvPr/>
        </p:nvGrpSpPr>
        <p:grpSpPr>
          <a:xfrm>
            <a:off x="0" y="2347262"/>
            <a:ext cx="12192000" cy="2163475"/>
            <a:chOff x="0" y="1152559"/>
            <a:chExt cx="12192000" cy="2163475"/>
          </a:xfrm>
        </p:grpSpPr>
        <p:sp>
          <p:nvSpPr>
            <p:cNvPr id="3" name="Rectangle 10" descr="e7d195523061f1c029d8a470330beef7eecbf578a74c67be34E755975358C32C42B60046E65E5AB2B817CFACDA70963A03272FA99D31C85E250EFEC4061BFB07F05F931B289192FCB8E0285A555C1F230D307BE5C25C0A0202D9B89844536F306FF0617541A76DC6095770FD9E6AB38704D08E5CEA264AFE9820E780752D9F146F48568D7B34076AAA36D3182A2DA11B">
              <a:extLst>
                <a:ext uri="{FF2B5EF4-FFF2-40B4-BE49-F238E27FC236}">
                  <a16:creationId xmlns:a16="http://schemas.microsoft.com/office/drawing/2014/main" id="{0CE34DE5-D785-4D76-871A-49D567660456}"/>
                </a:ext>
              </a:extLst>
            </p:cNvPr>
            <p:cNvSpPr/>
            <p:nvPr/>
          </p:nvSpPr>
          <p:spPr>
            <a:xfrm>
              <a:off x="0" y="1152559"/>
              <a:ext cx="12192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Business Architecture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1ABB6A9-8022-2A40-B0FD-8E0ED23EC9C6}"/>
                </a:ext>
              </a:extLst>
            </p:cNvPr>
            <p:cNvGrpSpPr/>
            <p:nvPr/>
          </p:nvGrpSpPr>
          <p:grpSpPr>
            <a:xfrm>
              <a:off x="3553352" y="2352888"/>
              <a:ext cx="5085296" cy="963146"/>
              <a:chOff x="3555990" y="2352888"/>
              <a:chExt cx="5085296" cy="963146"/>
            </a:xfrm>
          </p:grpSpPr>
          <p:sp>
            <p:nvSpPr>
              <p:cNvPr id="4" name="TextBox 19">
                <a:extLst>
                  <a:ext uri="{FF2B5EF4-FFF2-40B4-BE49-F238E27FC236}">
                    <a16:creationId xmlns:a16="http://schemas.microsoft.com/office/drawing/2014/main" id="{B6E7DCF9-2989-4768-A4FB-056938B11E6E}"/>
                  </a:ext>
                </a:extLst>
              </p:cNvPr>
              <p:cNvSpPr txBox="1"/>
              <p:nvPr/>
            </p:nvSpPr>
            <p:spPr>
              <a:xfrm>
                <a:off x="3555990" y="2572851"/>
                <a:ext cx="2061075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  <a:sym typeface="+mn-lt"/>
                  </a:rPr>
                  <a:t>P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  <a:sym typeface="+mn-lt"/>
                  </a:rPr>
                  <a:t>ay First, Use Later</a:t>
                </a:r>
              </a:p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  <a:sym typeface="+mn-lt"/>
                  </a:rPr>
                  <a:t>Use First, Pay Later</a:t>
                </a:r>
              </a:p>
            </p:txBody>
          </p:sp>
          <p:sp>
            <p:nvSpPr>
              <p:cNvPr id="5" name="TextBox 19">
                <a:extLst>
                  <a:ext uri="{FF2B5EF4-FFF2-40B4-BE49-F238E27FC236}">
                    <a16:creationId xmlns:a16="http://schemas.microsoft.com/office/drawing/2014/main" id="{2EC03FC9-39E2-4F5C-9190-8620149A31CF}"/>
                  </a:ext>
                </a:extLst>
              </p:cNvPr>
              <p:cNvSpPr txBox="1"/>
              <p:nvPr/>
            </p:nvSpPr>
            <p:spPr>
              <a:xfrm>
                <a:off x="6580211" y="2465129"/>
                <a:ext cx="2061075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  <a:sym typeface="+mn-lt"/>
                  </a:rPr>
                  <a:t>Contract Establishment</a:t>
                </a:r>
              </a:p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  <a:sym typeface="+mn-lt"/>
                  </a:rPr>
                  <a:t>Daily Consumption</a:t>
                </a:r>
              </a:p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  <a:sym typeface="+mn-lt"/>
                  </a:rPr>
                  <a:t>Contract Termination</a:t>
                </a:r>
              </a:p>
            </p:txBody>
          </p:sp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A8FC7B63-1B57-4867-B005-2CFC70F9E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17065" y="2352888"/>
                <a:ext cx="963146" cy="963146"/>
              </a:xfrm>
              <a:prstGeom prst="rect">
                <a:avLst/>
              </a:prstGeom>
            </p:spPr>
          </p:pic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E294017-4F9F-DA49-91E7-2733A883EA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930" b="79707" l="15974" r="83700">
                        <a14:foregroundMark x1="44010" y1="20293" x2="46699" y2="20953"/>
                        <a14:foregroundMark x1="46699" y1="19152" x2="49313" y2="20689"/>
                        <a14:foregroundMark x1="48248" y1="18174" x2="49307" y2="17930"/>
                        <a14:foregroundMark x1="47596" y1="44662" x2="48598" y2="45721"/>
                        <a14:foregroundMark x1="27508" y1="76027" x2="43032" y2="76121"/>
                        <a14:foregroundMark x1="19085" y1="75976" x2="27260" y2="76025"/>
                        <a14:foregroundMark x1="16055" y1="75958" x2="16951" y2="75964"/>
                        <a14:foregroundMark x1="81582" y1="78548" x2="83700" y2="78566"/>
                        <a14:foregroundMark x1="54849" y1="78321" x2="78809" y2="78524"/>
                        <a14:foregroundMark x1="65770" y1="73513" x2="65770" y2="73513"/>
                        <a14:backgroundMark x1="17359" y1="30562" x2="17359" y2="55094"/>
                        <a14:backgroundMark x1="17196" y1="75469" x2="17196" y2="75469"/>
                        <a14:backgroundMark x1="18500" y1="75306" x2="18500" y2="75306"/>
                        <a14:backgroundMark x1="17848" y1="77262" x2="17848" y2="77262"/>
                        <a14:backgroundMark x1="16952" y1="76773" x2="18500" y2="76773"/>
                        <a14:backgroundMark x1="19804" y1="77017" x2="17848" y2="77262"/>
                        <a14:backgroundMark x1="18500" y1="76610" x2="18500" y2="76610"/>
                        <a14:backgroundMark x1="26161" y1="77669" x2="27058" y2="77017"/>
                        <a14:backgroundMark x1="31214" y1="75713" x2="31214" y2="75713"/>
                        <a14:backgroundMark x1="47840" y1="45721" x2="47840" y2="45721"/>
                        <a14:backgroundMark x1="49307" y1="45314" x2="49144" y2="48574"/>
                        <a14:backgroundMark x1="45803" y1="20375" x2="45803" y2="20375"/>
                        <a14:backgroundMark x1="48003" y1="22738" x2="46536" y2="20538"/>
                        <a14:backgroundMark x1="46292" y1="21027" x2="48655" y2="21842"/>
                        <a14:backgroundMark x1="80603" y1="78810" x2="80603" y2="78810"/>
                        <a14:backgroundMark x1="80196" y1="76365" x2="80196" y2="80114"/>
                        <a14:backgroundMark x1="55257" y1="79625" x2="55257" y2="74654"/>
                      </a14:backgroundRemoval>
                    </a14:imgEffect>
                  </a14:imgLayer>
                </a14:imgProps>
              </a:ext>
            </a:extLst>
          </a:blip>
          <a:srcRect l="12815" t="12815" r="12815" b="12815"/>
          <a:stretch/>
        </p:blipFill>
        <p:spPr>
          <a:xfrm>
            <a:off x="5500687" y="451343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1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FD76BA-C795-44AF-B102-9AC94FFE5800}"/>
              </a:ext>
            </a:extLst>
          </p:cNvPr>
          <p:cNvSpPr/>
          <p:nvPr/>
        </p:nvSpPr>
        <p:spPr>
          <a:xfrm>
            <a:off x="0" y="3"/>
            <a:ext cx="12192000" cy="6857997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96FDBF-DA30-4057-B4EC-360EB97A529F}"/>
              </a:ext>
            </a:extLst>
          </p:cNvPr>
          <p:cNvSpPr/>
          <p:nvPr/>
        </p:nvSpPr>
        <p:spPr>
          <a:xfrm rot="16200000">
            <a:off x="-2068954" y="2068956"/>
            <a:ext cx="6858001" cy="2720089"/>
          </a:xfrm>
          <a:prstGeom prst="round2SameRect">
            <a:avLst>
              <a:gd name="adj1" fmla="val 2126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02707A1A-896D-4DBE-9813-4EEEABC825D7}"/>
              </a:ext>
            </a:extLst>
          </p:cNvPr>
          <p:cNvSpPr/>
          <p:nvPr/>
        </p:nvSpPr>
        <p:spPr>
          <a:xfrm>
            <a:off x="-11754" y="2"/>
            <a:ext cx="12203754" cy="806605"/>
          </a:xfrm>
          <a:prstGeom prst="round2Same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D39A35-390D-4115-A2CF-CDE31860A9FB}"/>
              </a:ext>
            </a:extLst>
          </p:cNvPr>
          <p:cNvSpPr txBox="1"/>
          <p:nvPr/>
        </p:nvSpPr>
        <p:spPr>
          <a:xfrm>
            <a:off x="782383" y="164263"/>
            <a:ext cx="39873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Ⅱ. Business Architecture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B84CBF-9908-488A-910D-A0B083E9693F}"/>
              </a:ext>
            </a:extLst>
          </p:cNvPr>
          <p:cNvCxnSpPr>
            <a:cxnSpLocks/>
          </p:cNvCxnSpPr>
          <p:nvPr/>
        </p:nvCxnSpPr>
        <p:spPr>
          <a:xfrm flipV="1">
            <a:off x="145253" y="2402218"/>
            <a:ext cx="0" cy="2045277"/>
          </a:xfrm>
          <a:prstGeom prst="line">
            <a:avLst/>
          </a:prstGeom>
          <a:ln w="12700" cap="rnd">
            <a:solidFill>
              <a:schemeClr val="accent1">
                <a:lumMod val="60000"/>
                <a:lumOff val="4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C7E841-8FE3-40AD-ACE2-7C4F2B500C75}"/>
              </a:ext>
            </a:extLst>
          </p:cNvPr>
          <p:cNvSpPr txBox="1"/>
          <p:nvPr/>
        </p:nvSpPr>
        <p:spPr>
          <a:xfrm>
            <a:off x="145253" y="1774290"/>
            <a:ext cx="2484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Your Online Transaction Solution.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5FF5B4-CE5A-45EA-9E2E-69F6AB675A2B}"/>
              </a:ext>
            </a:extLst>
          </p:cNvPr>
          <p:cNvSpPr txBox="1"/>
          <p:nvPr/>
        </p:nvSpPr>
        <p:spPr>
          <a:xfrm>
            <a:off x="145253" y="1223958"/>
            <a:ext cx="2390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aoBuLiao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(PBL)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A67753A-D6C2-4980-9197-9630DFEEF4F0}"/>
              </a:ext>
            </a:extLst>
          </p:cNvPr>
          <p:cNvGrpSpPr/>
          <p:nvPr/>
        </p:nvGrpSpPr>
        <p:grpSpPr>
          <a:xfrm>
            <a:off x="782383" y="2370528"/>
            <a:ext cx="1816984" cy="638699"/>
            <a:chOff x="1584297" y="2247838"/>
            <a:chExt cx="1721478" cy="55611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D101287-2CF2-4DA1-893F-E1CDEB1B4190}"/>
                </a:ext>
              </a:extLst>
            </p:cNvPr>
            <p:cNvSpPr txBox="1"/>
            <p:nvPr/>
          </p:nvSpPr>
          <p:spPr>
            <a:xfrm>
              <a:off x="1584297" y="2442179"/>
              <a:ext cx="1470784" cy="36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5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ea"/>
                </a:defRPr>
              </a:lvl1pPr>
            </a:lstStyle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Pay First, Use Later &amp; Use First, Pay Later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F688F0-2D82-421B-9801-9A642B372E39}"/>
                </a:ext>
              </a:extLst>
            </p:cNvPr>
            <p:cNvSpPr txBox="1"/>
            <p:nvPr/>
          </p:nvSpPr>
          <p:spPr>
            <a:xfrm>
              <a:off x="1584297" y="2247838"/>
              <a:ext cx="1721478" cy="241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2 Modes</a:t>
              </a:r>
              <a:endPara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8DB2F93-EA15-412A-A78B-37E3531198ED}"/>
              </a:ext>
            </a:extLst>
          </p:cNvPr>
          <p:cNvSpPr txBox="1"/>
          <p:nvPr/>
        </p:nvSpPr>
        <p:spPr>
          <a:xfrm>
            <a:off x="215627" y="2402217"/>
            <a:ext cx="597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130321-8581-4F8C-8CAB-B2B8721F2A03}"/>
              </a:ext>
            </a:extLst>
          </p:cNvPr>
          <p:cNvSpPr txBox="1"/>
          <p:nvPr/>
        </p:nvSpPr>
        <p:spPr>
          <a:xfrm>
            <a:off x="782383" y="3378902"/>
            <a:ext cx="19879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erification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, 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stablishment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,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Consumption, 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ermination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41931C-6D9C-4A84-B357-C63A81CDD5F3}"/>
              </a:ext>
            </a:extLst>
          </p:cNvPr>
          <p:cNvSpPr txBox="1"/>
          <p:nvPr/>
        </p:nvSpPr>
        <p:spPr>
          <a:xfrm>
            <a:off x="782383" y="3155701"/>
            <a:ext cx="1816984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4 Scenarios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ACDD082-AB9C-4E32-B922-01B4E7744B5C}"/>
              </a:ext>
            </a:extLst>
          </p:cNvPr>
          <p:cNvSpPr txBox="1"/>
          <p:nvPr/>
        </p:nvSpPr>
        <p:spPr>
          <a:xfrm>
            <a:off x="225998" y="3135281"/>
            <a:ext cx="597236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38D1EDE-A734-4417-886F-410B1F12DE2A}"/>
              </a:ext>
            </a:extLst>
          </p:cNvPr>
          <p:cNvSpPr txBox="1"/>
          <p:nvPr/>
        </p:nvSpPr>
        <p:spPr>
          <a:xfrm>
            <a:off x="782383" y="4193578"/>
            <a:ext cx="15150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Based on SC,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NO Losses Will Occur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97C1A16-66A4-4ECD-A2EC-7D88D9E6E62F}"/>
              </a:ext>
            </a:extLst>
          </p:cNvPr>
          <p:cNvSpPr txBox="1"/>
          <p:nvPr/>
        </p:nvSpPr>
        <p:spPr>
          <a:xfrm>
            <a:off x="782383" y="3970377"/>
            <a:ext cx="181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Security Guarantee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6023B7D-2C73-4197-9460-1F19FF5727C8}"/>
              </a:ext>
            </a:extLst>
          </p:cNvPr>
          <p:cNvSpPr txBox="1"/>
          <p:nvPr/>
        </p:nvSpPr>
        <p:spPr>
          <a:xfrm>
            <a:off x="215627" y="3977368"/>
            <a:ext cx="597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03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1FCF701-0AD2-426B-82EB-AAE18BFE553C}"/>
              </a:ext>
            </a:extLst>
          </p:cNvPr>
          <p:cNvSpPr/>
          <p:nvPr/>
        </p:nvSpPr>
        <p:spPr>
          <a:xfrm>
            <a:off x="454532" y="5395202"/>
            <a:ext cx="1771612" cy="3003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System Details  &gt;&gt;&gt;</a:t>
            </a:r>
          </a:p>
        </p:txBody>
      </p:sp>
      <p:pic>
        <p:nvPicPr>
          <p:cNvPr id="73" name="图形 72">
            <a:extLst>
              <a:ext uri="{FF2B5EF4-FFF2-40B4-BE49-F238E27FC236}">
                <a16:creationId xmlns:a16="http://schemas.microsoft.com/office/drawing/2014/main" id="{FDD0117C-A031-413C-AC63-E1A3CEB7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420" y="175744"/>
            <a:ext cx="458900" cy="458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E959A2A-CC23-4594-A546-29981AB8C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57" y="962614"/>
            <a:ext cx="9373536" cy="5703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5A766C-24FD-CA46-A5B6-C197349831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930" b="79707" l="15974" r="83700">
                        <a14:foregroundMark x1="44010" y1="20293" x2="46699" y2="20953"/>
                        <a14:foregroundMark x1="46699" y1="19152" x2="49313" y2="20689"/>
                        <a14:foregroundMark x1="48248" y1="18174" x2="49307" y2="17930"/>
                        <a14:foregroundMark x1="47596" y1="44662" x2="48598" y2="45721"/>
                        <a14:foregroundMark x1="27508" y1="76027" x2="43032" y2="76121"/>
                        <a14:foregroundMark x1="19085" y1="75976" x2="27260" y2="76025"/>
                        <a14:foregroundMark x1="16055" y1="75958" x2="16951" y2="75964"/>
                        <a14:foregroundMark x1="81582" y1="78548" x2="83700" y2="78566"/>
                        <a14:foregroundMark x1="54849" y1="78321" x2="78809" y2="78524"/>
                        <a14:foregroundMark x1="65770" y1="73513" x2="65770" y2="73513"/>
                        <a14:backgroundMark x1="17359" y1="30562" x2="17359" y2="55094"/>
                        <a14:backgroundMark x1="17196" y1="75469" x2="17196" y2="75469"/>
                        <a14:backgroundMark x1="18500" y1="75306" x2="18500" y2="75306"/>
                        <a14:backgroundMark x1="17848" y1="77262" x2="17848" y2="77262"/>
                        <a14:backgroundMark x1="16952" y1="76773" x2="18500" y2="76773"/>
                        <a14:backgroundMark x1="19804" y1="77017" x2="17848" y2="77262"/>
                        <a14:backgroundMark x1="18500" y1="76610" x2="18500" y2="76610"/>
                        <a14:backgroundMark x1="26161" y1="77669" x2="27058" y2="77017"/>
                        <a14:backgroundMark x1="31214" y1="75713" x2="31214" y2="75713"/>
                        <a14:backgroundMark x1="47840" y1="45721" x2="47840" y2="45721"/>
                        <a14:backgroundMark x1="49307" y1="45314" x2="49144" y2="48574"/>
                        <a14:backgroundMark x1="45803" y1="20375" x2="45803" y2="20375"/>
                        <a14:backgroundMark x1="48003" y1="22738" x2="46536" y2="20538"/>
                        <a14:backgroundMark x1="46292" y1="21027" x2="48655" y2="21842"/>
                        <a14:backgroundMark x1="80603" y1="78810" x2="80603" y2="78810"/>
                        <a14:backgroundMark x1="80196" y1="76365" x2="80196" y2="80114"/>
                        <a14:backgroundMark x1="55257" y1="79625" x2="55257" y2="74654"/>
                      </a14:backgroundRemoval>
                    </a14:imgEffect>
                  </a14:imgLayer>
                </a14:imgProps>
              </a:ext>
            </a:extLst>
          </a:blip>
          <a:srcRect l="12815" t="12815" r="12815" b="12815"/>
          <a:stretch/>
        </p:blipFill>
        <p:spPr>
          <a:xfrm>
            <a:off x="11374709" y="40542"/>
            <a:ext cx="730684" cy="730684"/>
          </a:xfrm>
          <a:prstGeom prst="rect">
            <a:avLst/>
          </a:prstGeom>
        </p:spPr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BC977923-BCD7-A24D-8E84-D37E55530BB7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8DA0876-81C4-5441-91EC-577A37FCAA9C}" type="slidenum">
              <a:rPr lang="en-CN" sz="1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6</a:t>
            </a:fld>
            <a:endParaRPr lang="en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9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5A8601-E839-EE45-A2AC-F7DE0462D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7" y="257160"/>
            <a:ext cx="8986408" cy="475612"/>
          </a:xfrm>
        </p:spPr>
        <p:txBody>
          <a:bodyPr/>
          <a:lstStyle/>
          <a:p>
            <a:r>
              <a:rPr lang="en-US" dirty="0"/>
              <a:t>Ⅱ. Business Architecture Analysis: </a:t>
            </a:r>
            <a:r>
              <a:rPr lang="en-US" dirty="0">
                <a:solidFill>
                  <a:schemeClr val="accent1"/>
                </a:solidFill>
              </a:rPr>
              <a:t>Registration / Verification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832EED-152F-A84F-BB5A-8CB76E5859E1}"/>
              </a:ext>
            </a:extLst>
          </p:cNvPr>
          <p:cNvGrpSpPr/>
          <p:nvPr/>
        </p:nvGrpSpPr>
        <p:grpSpPr>
          <a:xfrm>
            <a:off x="380687" y="970263"/>
            <a:ext cx="11430626" cy="5630577"/>
            <a:chOff x="239044" y="948706"/>
            <a:chExt cx="11430626" cy="56305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4C5B6A-15B2-194F-B2C6-F6F4BE45CAD7}"/>
                </a:ext>
              </a:extLst>
            </p:cNvPr>
            <p:cNvGrpSpPr/>
            <p:nvPr/>
          </p:nvGrpSpPr>
          <p:grpSpPr>
            <a:xfrm>
              <a:off x="239044" y="948706"/>
              <a:ext cx="5740057" cy="542017"/>
              <a:chOff x="570781" y="948773"/>
              <a:chExt cx="5740057" cy="542017"/>
            </a:xfrm>
          </p:grpSpPr>
          <p:sp>
            <p:nvSpPr>
              <p:cNvPr id="162" name="Rectangle 4">
                <a:extLst>
                  <a:ext uri="{FF2B5EF4-FFF2-40B4-BE49-F238E27FC236}">
                    <a16:creationId xmlns:a16="http://schemas.microsoft.com/office/drawing/2014/main" id="{2BA8F255-9674-4C58-9993-E4A0D600437F}"/>
                  </a:ext>
                </a:extLst>
              </p:cNvPr>
              <p:cNvSpPr/>
              <p:nvPr/>
            </p:nvSpPr>
            <p:spPr>
              <a:xfrm>
                <a:off x="1205757" y="964292"/>
                <a:ext cx="5105081" cy="526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113778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dirty="0">
                    <a:solidFill>
                      <a:srgbClr val="113778"/>
                    </a:solidFill>
                    <a:latin typeface="Times New Roman" panose="02020603050405020304" pitchFamily="18" charset="0"/>
                    <a:ea typeface="微软雅黑 Light" panose="020B0502040204020203" pitchFamily="34" charset="-122"/>
                    <a:cs typeface="Times New Roman" panose="02020603050405020304" pitchFamily="18" charset="0"/>
                    <a:sym typeface="+mn-lt"/>
                  </a:rPr>
                  <a:t>Bioinformatics / Business Qualification Certification</a:t>
                </a:r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25517E4-CE2A-4EE6-BA3B-CF7CF98FF34F}"/>
                  </a:ext>
                </a:extLst>
              </p:cNvPr>
              <p:cNvGrpSpPr/>
              <p:nvPr/>
            </p:nvGrpSpPr>
            <p:grpSpPr>
              <a:xfrm>
                <a:off x="570781" y="948773"/>
                <a:ext cx="526499" cy="526499"/>
                <a:chOff x="637695" y="767208"/>
                <a:chExt cx="526499" cy="526499"/>
              </a:xfrm>
            </p:grpSpPr>
            <p:grpSp>
              <p:nvGrpSpPr>
                <p:cNvPr id="21" name="Group 52">
                  <a:extLst>
                    <a:ext uri="{FF2B5EF4-FFF2-40B4-BE49-F238E27FC236}">
                      <a16:creationId xmlns:a16="http://schemas.microsoft.com/office/drawing/2014/main" id="{5BFCDAA6-3902-4053-BC5A-5634C45776A3}"/>
                    </a:ext>
                  </a:extLst>
                </p:cNvPr>
                <p:cNvGrpSpPr/>
                <p:nvPr/>
              </p:nvGrpSpPr>
              <p:grpSpPr>
                <a:xfrm>
                  <a:off x="637695" y="767208"/>
                  <a:ext cx="526499" cy="526499"/>
                  <a:chOff x="7567283" y="2957120"/>
                  <a:chExt cx="678581" cy="678581"/>
                </a:xfrm>
              </p:grpSpPr>
              <p:sp>
                <p:nvSpPr>
                  <p:cNvPr id="22" name="Freeform 19">
                    <a:extLst>
                      <a:ext uri="{FF2B5EF4-FFF2-40B4-BE49-F238E27FC236}">
                        <a16:creationId xmlns:a16="http://schemas.microsoft.com/office/drawing/2014/main" id="{BF0A1C3A-8292-4863-B596-76BBF0DB9BD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47823" y="3180523"/>
                    <a:ext cx="317500" cy="231775"/>
                  </a:xfrm>
                  <a:custGeom>
                    <a:avLst/>
                    <a:gdLst>
                      <a:gd name="T0" fmla="*/ 200 w 220"/>
                      <a:gd name="T1" fmla="*/ 0 h 160"/>
                      <a:gd name="T2" fmla="*/ 180 w 220"/>
                      <a:gd name="T3" fmla="*/ 20 h 160"/>
                      <a:gd name="T4" fmla="*/ 188 w 220"/>
                      <a:gd name="T5" fmla="*/ 36 h 160"/>
                      <a:gd name="T6" fmla="*/ 184 w 220"/>
                      <a:gd name="T7" fmla="*/ 34 h 160"/>
                      <a:gd name="T8" fmla="*/ 136 w 220"/>
                      <a:gd name="T9" fmla="*/ 124 h 160"/>
                      <a:gd name="T10" fmla="*/ 124 w 220"/>
                      <a:gd name="T11" fmla="*/ 120 h 160"/>
                      <a:gd name="T12" fmla="*/ 113 w 220"/>
                      <a:gd name="T13" fmla="*/ 123 h 160"/>
                      <a:gd name="T14" fmla="*/ 76 w 220"/>
                      <a:gd name="T15" fmla="*/ 71 h 160"/>
                      <a:gd name="T16" fmla="*/ 80 w 220"/>
                      <a:gd name="T17" fmla="*/ 60 h 160"/>
                      <a:gd name="T18" fmla="*/ 60 w 220"/>
                      <a:gd name="T19" fmla="*/ 40 h 160"/>
                      <a:gd name="T20" fmla="*/ 40 w 220"/>
                      <a:gd name="T21" fmla="*/ 60 h 160"/>
                      <a:gd name="T22" fmla="*/ 43 w 220"/>
                      <a:gd name="T23" fmla="*/ 71 h 160"/>
                      <a:gd name="T24" fmla="*/ 28 w 220"/>
                      <a:gd name="T25" fmla="*/ 90 h 160"/>
                      <a:gd name="T26" fmla="*/ 20 w 220"/>
                      <a:gd name="T27" fmla="*/ 88 h 160"/>
                      <a:gd name="T28" fmla="*/ 0 w 220"/>
                      <a:gd name="T29" fmla="*/ 108 h 160"/>
                      <a:gd name="T30" fmla="*/ 20 w 220"/>
                      <a:gd name="T31" fmla="*/ 128 h 160"/>
                      <a:gd name="T32" fmla="*/ 40 w 220"/>
                      <a:gd name="T33" fmla="*/ 108 h 160"/>
                      <a:gd name="T34" fmla="*/ 35 w 220"/>
                      <a:gd name="T35" fmla="*/ 94 h 160"/>
                      <a:gd name="T36" fmla="*/ 49 w 220"/>
                      <a:gd name="T37" fmla="*/ 77 h 160"/>
                      <a:gd name="T38" fmla="*/ 60 w 220"/>
                      <a:gd name="T39" fmla="*/ 80 h 160"/>
                      <a:gd name="T40" fmla="*/ 71 w 220"/>
                      <a:gd name="T41" fmla="*/ 77 h 160"/>
                      <a:gd name="T42" fmla="*/ 108 w 220"/>
                      <a:gd name="T43" fmla="*/ 129 h 160"/>
                      <a:gd name="T44" fmla="*/ 104 w 220"/>
                      <a:gd name="T45" fmla="*/ 140 h 160"/>
                      <a:gd name="T46" fmla="*/ 124 w 220"/>
                      <a:gd name="T47" fmla="*/ 160 h 160"/>
                      <a:gd name="T48" fmla="*/ 144 w 220"/>
                      <a:gd name="T49" fmla="*/ 140 h 160"/>
                      <a:gd name="T50" fmla="*/ 141 w 220"/>
                      <a:gd name="T51" fmla="*/ 130 h 160"/>
                      <a:gd name="T52" fmla="*/ 191 w 220"/>
                      <a:gd name="T53" fmla="*/ 38 h 160"/>
                      <a:gd name="T54" fmla="*/ 200 w 220"/>
                      <a:gd name="T55" fmla="*/ 40 h 160"/>
                      <a:gd name="T56" fmla="*/ 220 w 220"/>
                      <a:gd name="T57" fmla="*/ 20 h 160"/>
                      <a:gd name="T58" fmla="*/ 200 w 220"/>
                      <a:gd name="T59" fmla="*/ 0 h 160"/>
                      <a:gd name="T60" fmla="*/ 20 w 220"/>
                      <a:gd name="T61" fmla="*/ 120 h 160"/>
                      <a:gd name="T62" fmla="*/ 8 w 220"/>
                      <a:gd name="T63" fmla="*/ 108 h 160"/>
                      <a:gd name="T64" fmla="*/ 20 w 220"/>
                      <a:gd name="T65" fmla="*/ 96 h 160"/>
                      <a:gd name="T66" fmla="*/ 32 w 220"/>
                      <a:gd name="T67" fmla="*/ 108 h 160"/>
                      <a:gd name="T68" fmla="*/ 20 w 220"/>
                      <a:gd name="T69" fmla="*/ 120 h 160"/>
                      <a:gd name="T70" fmla="*/ 60 w 220"/>
                      <a:gd name="T71" fmla="*/ 72 h 160"/>
                      <a:gd name="T72" fmla="*/ 48 w 220"/>
                      <a:gd name="T73" fmla="*/ 60 h 160"/>
                      <a:gd name="T74" fmla="*/ 60 w 220"/>
                      <a:gd name="T75" fmla="*/ 48 h 160"/>
                      <a:gd name="T76" fmla="*/ 72 w 220"/>
                      <a:gd name="T77" fmla="*/ 60 h 160"/>
                      <a:gd name="T78" fmla="*/ 60 w 220"/>
                      <a:gd name="T79" fmla="*/ 72 h 160"/>
                      <a:gd name="T80" fmla="*/ 124 w 220"/>
                      <a:gd name="T81" fmla="*/ 152 h 160"/>
                      <a:gd name="T82" fmla="*/ 112 w 220"/>
                      <a:gd name="T83" fmla="*/ 140 h 160"/>
                      <a:gd name="T84" fmla="*/ 124 w 220"/>
                      <a:gd name="T85" fmla="*/ 128 h 160"/>
                      <a:gd name="T86" fmla="*/ 136 w 220"/>
                      <a:gd name="T87" fmla="*/ 140 h 160"/>
                      <a:gd name="T88" fmla="*/ 124 w 220"/>
                      <a:gd name="T89" fmla="*/ 152 h 160"/>
                      <a:gd name="T90" fmla="*/ 200 w 220"/>
                      <a:gd name="T91" fmla="*/ 32 h 160"/>
                      <a:gd name="T92" fmla="*/ 188 w 220"/>
                      <a:gd name="T93" fmla="*/ 20 h 160"/>
                      <a:gd name="T94" fmla="*/ 200 w 220"/>
                      <a:gd name="T95" fmla="*/ 8 h 160"/>
                      <a:gd name="T96" fmla="*/ 212 w 220"/>
                      <a:gd name="T97" fmla="*/ 20 h 160"/>
                      <a:gd name="T98" fmla="*/ 200 w 220"/>
                      <a:gd name="T99" fmla="*/ 32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20" h="160">
                        <a:moveTo>
                          <a:pt x="200" y="0"/>
                        </a:moveTo>
                        <a:cubicBezTo>
                          <a:pt x="189" y="0"/>
                          <a:pt x="180" y="9"/>
                          <a:pt x="180" y="20"/>
                        </a:cubicBezTo>
                        <a:cubicBezTo>
                          <a:pt x="180" y="27"/>
                          <a:pt x="183" y="33"/>
                          <a:pt x="188" y="36"/>
                        </a:cubicBezTo>
                        <a:cubicBezTo>
                          <a:pt x="184" y="34"/>
                          <a:pt x="184" y="34"/>
                          <a:pt x="184" y="34"/>
                        </a:cubicBezTo>
                        <a:cubicBezTo>
                          <a:pt x="136" y="124"/>
                          <a:pt x="136" y="124"/>
                          <a:pt x="136" y="124"/>
                        </a:cubicBezTo>
                        <a:cubicBezTo>
                          <a:pt x="132" y="122"/>
                          <a:pt x="128" y="120"/>
                          <a:pt x="124" y="120"/>
                        </a:cubicBezTo>
                        <a:cubicBezTo>
                          <a:pt x="120" y="120"/>
                          <a:pt x="116" y="121"/>
                          <a:pt x="113" y="123"/>
                        </a:cubicBezTo>
                        <a:cubicBezTo>
                          <a:pt x="76" y="71"/>
                          <a:pt x="76" y="71"/>
                          <a:pt x="76" y="71"/>
                        </a:cubicBezTo>
                        <a:cubicBezTo>
                          <a:pt x="79" y="68"/>
                          <a:pt x="80" y="64"/>
                          <a:pt x="80" y="60"/>
                        </a:cubicBezTo>
                        <a:cubicBezTo>
                          <a:pt x="80" y="49"/>
                          <a:pt x="71" y="40"/>
                          <a:pt x="60" y="40"/>
                        </a:cubicBezTo>
                        <a:cubicBezTo>
                          <a:pt x="49" y="40"/>
                          <a:pt x="40" y="49"/>
                          <a:pt x="40" y="60"/>
                        </a:cubicBezTo>
                        <a:cubicBezTo>
                          <a:pt x="40" y="64"/>
                          <a:pt x="41" y="68"/>
                          <a:pt x="43" y="71"/>
                        </a:cubicBezTo>
                        <a:cubicBezTo>
                          <a:pt x="28" y="90"/>
                          <a:pt x="28" y="90"/>
                          <a:pt x="28" y="90"/>
                        </a:cubicBezTo>
                        <a:cubicBezTo>
                          <a:pt x="26" y="89"/>
                          <a:pt x="23" y="88"/>
                          <a:pt x="20" y="88"/>
                        </a:cubicBezTo>
                        <a:cubicBezTo>
                          <a:pt x="9" y="88"/>
                          <a:pt x="0" y="97"/>
                          <a:pt x="0" y="108"/>
                        </a:cubicBezTo>
                        <a:cubicBezTo>
                          <a:pt x="0" y="119"/>
                          <a:pt x="9" y="128"/>
                          <a:pt x="20" y="128"/>
                        </a:cubicBezTo>
                        <a:cubicBezTo>
                          <a:pt x="31" y="128"/>
                          <a:pt x="40" y="119"/>
                          <a:pt x="40" y="108"/>
                        </a:cubicBezTo>
                        <a:cubicBezTo>
                          <a:pt x="40" y="103"/>
                          <a:pt x="38" y="98"/>
                          <a:pt x="35" y="94"/>
                        </a:cubicBezTo>
                        <a:cubicBezTo>
                          <a:pt x="49" y="77"/>
                          <a:pt x="49" y="77"/>
                          <a:pt x="49" y="77"/>
                        </a:cubicBezTo>
                        <a:cubicBezTo>
                          <a:pt x="52" y="79"/>
                          <a:pt x="56" y="80"/>
                          <a:pt x="60" y="80"/>
                        </a:cubicBezTo>
                        <a:cubicBezTo>
                          <a:pt x="64" y="80"/>
                          <a:pt x="68" y="79"/>
                          <a:pt x="71" y="77"/>
                        </a:cubicBezTo>
                        <a:cubicBezTo>
                          <a:pt x="108" y="129"/>
                          <a:pt x="108" y="129"/>
                          <a:pt x="108" y="129"/>
                        </a:cubicBezTo>
                        <a:cubicBezTo>
                          <a:pt x="105" y="132"/>
                          <a:pt x="104" y="136"/>
                          <a:pt x="104" y="140"/>
                        </a:cubicBezTo>
                        <a:cubicBezTo>
                          <a:pt x="104" y="151"/>
                          <a:pt x="113" y="160"/>
                          <a:pt x="124" y="160"/>
                        </a:cubicBezTo>
                        <a:cubicBezTo>
                          <a:pt x="135" y="160"/>
                          <a:pt x="144" y="151"/>
                          <a:pt x="144" y="140"/>
                        </a:cubicBezTo>
                        <a:cubicBezTo>
                          <a:pt x="144" y="136"/>
                          <a:pt x="143" y="133"/>
                          <a:pt x="141" y="130"/>
                        </a:cubicBezTo>
                        <a:cubicBezTo>
                          <a:pt x="191" y="38"/>
                          <a:pt x="191" y="38"/>
                          <a:pt x="191" y="38"/>
                        </a:cubicBezTo>
                        <a:cubicBezTo>
                          <a:pt x="194" y="39"/>
                          <a:pt x="197" y="40"/>
                          <a:pt x="200" y="40"/>
                        </a:cubicBezTo>
                        <a:cubicBezTo>
                          <a:pt x="211" y="40"/>
                          <a:pt x="220" y="31"/>
                          <a:pt x="220" y="20"/>
                        </a:cubicBezTo>
                        <a:cubicBezTo>
                          <a:pt x="220" y="9"/>
                          <a:pt x="211" y="0"/>
                          <a:pt x="200" y="0"/>
                        </a:cubicBezTo>
                        <a:close/>
                        <a:moveTo>
                          <a:pt x="20" y="120"/>
                        </a:moveTo>
                        <a:cubicBezTo>
                          <a:pt x="13" y="120"/>
                          <a:pt x="8" y="115"/>
                          <a:pt x="8" y="108"/>
                        </a:cubicBezTo>
                        <a:cubicBezTo>
                          <a:pt x="8" y="101"/>
                          <a:pt x="13" y="96"/>
                          <a:pt x="20" y="96"/>
                        </a:cubicBezTo>
                        <a:cubicBezTo>
                          <a:pt x="27" y="96"/>
                          <a:pt x="32" y="101"/>
                          <a:pt x="32" y="108"/>
                        </a:cubicBezTo>
                        <a:cubicBezTo>
                          <a:pt x="32" y="115"/>
                          <a:pt x="27" y="120"/>
                          <a:pt x="20" y="120"/>
                        </a:cubicBezTo>
                        <a:close/>
                        <a:moveTo>
                          <a:pt x="60" y="72"/>
                        </a:moveTo>
                        <a:cubicBezTo>
                          <a:pt x="53" y="72"/>
                          <a:pt x="48" y="67"/>
                          <a:pt x="48" y="60"/>
                        </a:cubicBezTo>
                        <a:cubicBezTo>
                          <a:pt x="48" y="53"/>
                          <a:pt x="53" y="48"/>
                          <a:pt x="60" y="48"/>
                        </a:cubicBezTo>
                        <a:cubicBezTo>
                          <a:pt x="67" y="48"/>
                          <a:pt x="72" y="53"/>
                          <a:pt x="72" y="60"/>
                        </a:cubicBezTo>
                        <a:cubicBezTo>
                          <a:pt x="72" y="67"/>
                          <a:pt x="67" y="72"/>
                          <a:pt x="60" y="72"/>
                        </a:cubicBezTo>
                        <a:close/>
                        <a:moveTo>
                          <a:pt x="124" y="152"/>
                        </a:moveTo>
                        <a:cubicBezTo>
                          <a:pt x="117" y="152"/>
                          <a:pt x="112" y="147"/>
                          <a:pt x="112" y="140"/>
                        </a:cubicBezTo>
                        <a:cubicBezTo>
                          <a:pt x="112" y="133"/>
                          <a:pt x="117" y="128"/>
                          <a:pt x="124" y="128"/>
                        </a:cubicBezTo>
                        <a:cubicBezTo>
                          <a:pt x="131" y="128"/>
                          <a:pt x="136" y="133"/>
                          <a:pt x="136" y="140"/>
                        </a:cubicBezTo>
                        <a:cubicBezTo>
                          <a:pt x="136" y="147"/>
                          <a:pt x="131" y="152"/>
                          <a:pt x="124" y="152"/>
                        </a:cubicBezTo>
                        <a:close/>
                        <a:moveTo>
                          <a:pt x="200" y="32"/>
                        </a:moveTo>
                        <a:cubicBezTo>
                          <a:pt x="193" y="32"/>
                          <a:pt x="188" y="27"/>
                          <a:pt x="188" y="20"/>
                        </a:cubicBezTo>
                        <a:cubicBezTo>
                          <a:pt x="188" y="13"/>
                          <a:pt x="193" y="8"/>
                          <a:pt x="200" y="8"/>
                        </a:cubicBezTo>
                        <a:cubicBezTo>
                          <a:pt x="207" y="8"/>
                          <a:pt x="212" y="13"/>
                          <a:pt x="212" y="20"/>
                        </a:cubicBezTo>
                        <a:cubicBezTo>
                          <a:pt x="212" y="27"/>
                          <a:pt x="207" y="32"/>
                          <a:pt x="200" y="3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3" name="Oval 43">
                    <a:extLst>
                      <a:ext uri="{FF2B5EF4-FFF2-40B4-BE49-F238E27FC236}">
                        <a16:creationId xmlns:a16="http://schemas.microsoft.com/office/drawing/2014/main" id="{8DD79F1A-5131-467E-91EF-8CDD22A83BE6}"/>
                      </a:ext>
                    </a:extLst>
                  </p:cNvPr>
                  <p:cNvSpPr/>
                  <p:nvPr/>
                </p:nvSpPr>
                <p:spPr>
                  <a:xfrm>
                    <a:off x="7567283" y="2957120"/>
                    <a:ext cx="678581" cy="678581"/>
                  </a:xfrm>
                  <a:prstGeom prst="ellipse">
                    <a:avLst/>
                  </a:prstGeom>
                  <a:solidFill>
                    <a:srgbClr val="11377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cs typeface="+mn-ea"/>
                      <a:sym typeface="+mn-lt"/>
                    </a:endParaRPr>
                  </a:p>
                </p:txBody>
              </p:sp>
            </p:grpSp>
            <p:pic>
              <p:nvPicPr>
                <p:cNvPr id="45" name="图形 44">
                  <a:extLst>
                    <a:ext uri="{FF2B5EF4-FFF2-40B4-BE49-F238E27FC236}">
                      <a16:creationId xmlns:a16="http://schemas.microsoft.com/office/drawing/2014/main" id="{7F2313CD-3532-4EB1-8314-6C4D2FAC13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568" y="846802"/>
                  <a:ext cx="377345" cy="37734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C5D5186-421E-4109-8709-EFF3B34CF3BA}"/>
                </a:ext>
              </a:extLst>
            </p:cNvPr>
            <p:cNvGrpSpPr/>
            <p:nvPr/>
          </p:nvGrpSpPr>
          <p:grpSpPr>
            <a:xfrm>
              <a:off x="6259482" y="1777270"/>
              <a:ext cx="5410188" cy="4793090"/>
              <a:chOff x="6039757" y="1700075"/>
              <a:chExt cx="5410188" cy="4793090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102F2F9D-DCDC-4B71-B376-CAFA161FD7B7}"/>
                  </a:ext>
                </a:extLst>
              </p:cNvPr>
              <p:cNvSpPr/>
              <p:nvPr/>
            </p:nvSpPr>
            <p:spPr>
              <a:xfrm>
                <a:off x="6039758" y="2265023"/>
                <a:ext cx="5395232" cy="42281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lg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zh-CN" alt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3DA47182-1FCC-4C32-B749-25370287E146}"/>
                  </a:ext>
                </a:extLst>
              </p:cNvPr>
              <p:cNvSpPr txBox="1"/>
              <p:nvPr/>
            </p:nvSpPr>
            <p:spPr>
              <a:xfrm>
                <a:off x="7925294" y="2297686"/>
                <a:ext cx="7627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Seller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83883C97-4F64-4061-856E-9F57DA741FBB}"/>
                  </a:ext>
                </a:extLst>
              </p:cNvPr>
              <p:cNvGrpSpPr/>
              <p:nvPr/>
            </p:nvGrpSpPr>
            <p:grpSpPr>
              <a:xfrm>
                <a:off x="6270642" y="3753207"/>
                <a:ext cx="4072026" cy="561854"/>
                <a:chOff x="201274" y="2122453"/>
                <a:chExt cx="4072026" cy="561854"/>
              </a:xfrm>
            </p:grpSpPr>
            <p:sp>
              <p:nvSpPr>
                <p:cNvPr id="114" name="文本框 113">
                  <a:extLst>
                    <a:ext uri="{FF2B5EF4-FFF2-40B4-BE49-F238E27FC236}">
                      <a16:creationId xmlns:a16="http://schemas.microsoft.com/office/drawing/2014/main" id="{184312D6-F710-4751-87D6-5DC5CF08A213}"/>
                    </a:ext>
                  </a:extLst>
                </p:cNvPr>
                <p:cNvSpPr txBox="1"/>
                <p:nvPr/>
              </p:nvSpPr>
              <p:spPr>
                <a:xfrm>
                  <a:off x="1246681" y="2218015"/>
                  <a:ext cx="24378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Business Qualification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955D6304-9C1D-4334-9F56-B63C9016427A}"/>
                    </a:ext>
                  </a:extLst>
                </p:cNvPr>
                <p:cNvSpPr/>
                <p:nvPr/>
              </p:nvSpPr>
              <p:spPr>
                <a:xfrm>
                  <a:off x="201274" y="2122453"/>
                  <a:ext cx="4072026" cy="561854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116" name="图形 115">
                <a:extLst>
                  <a:ext uri="{FF2B5EF4-FFF2-40B4-BE49-F238E27FC236}">
                    <a16:creationId xmlns:a16="http://schemas.microsoft.com/office/drawing/2014/main" id="{2FB4CD37-A433-4EDE-A081-715B46525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652212" y="3601750"/>
                <a:ext cx="371517" cy="371517"/>
              </a:xfrm>
              <a:prstGeom prst="rect">
                <a:avLst/>
              </a:prstGeom>
            </p:spPr>
          </p:pic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A8BC59B9-F658-424E-8457-B8C011830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6655" y="4315061"/>
                <a:ext cx="0" cy="5082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7AD6FA20-0AAA-476F-BABC-96D30C77CDC8}"/>
                  </a:ext>
                </a:extLst>
              </p:cNvPr>
              <p:cNvGrpSpPr/>
              <p:nvPr/>
            </p:nvGrpSpPr>
            <p:grpSpPr>
              <a:xfrm>
                <a:off x="6270642" y="4823339"/>
                <a:ext cx="4072026" cy="561854"/>
                <a:chOff x="179807" y="3152928"/>
                <a:chExt cx="4072026" cy="561854"/>
              </a:xfrm>
            </p:grpSpPr>
            <p:pic>
              <p:nvPicPr>
                <p:cNvPr id="119" name="图形 118">
                  <a:extLst>
                    <a:ext uri="{FF2B5EF4-FFF2-40B4-BE49-F238E27FC236}">
                      <a16:creationId xmlns:a16="http://schemas.microsoft.com/office/drawing/2014/main" id="{9F486591-35C0-42CB-833A-8AF9AFD3C4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43" y="3209509"/>
                  <a:ext cx="441486" cy="441486"/>
                </a:xfrm>
                <a:prstGeom prst="rect">
                  <a:avLst/>
                </a:prstGeom>
              </p:spPr>
            </p:pic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4EC8F81C-595F-4591-B6D4-63AE69C22A9B}"/>
                    </a:ext>
                  </a:extLst>
                </p:cNvPr>
                <p:cNvSpPr txBox="1"/>
                <p:nvPr/>
              </p:nvSpPr>
              <p:spPr>
                <a:xfrm>
                  <a:off x="804909" y="3245586"/>
                  <a:ext cx="34469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800" kern="12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Encrypted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Business Qualification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BDBD2D49-0284-41EC-995E-0507D31636A2}"/>
                    </a:ext>
                  </a:extLst>
                </p:cNvPr>
                <p:cNvSpPr/>
                <p:nvPr/>
              </p:nvSpPr>
              <p:spPr>
                <a:xfrm>
                  <a:off x="179807" y="3152928"/>
                  <a:ext cx="4072026" cy="561854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96ECE4FC-83A7-41EB-BECC-27070A9D9620}"/>
                  </a:ext>
                </a:extLst>
              </p:cNvPr>
              <p:cNvSpPr/>
              <p:nvPr/>
            </p:nvSpPr>
            <p:spPr>
              <a:xfrm>
                <a:off x="6270642" y="5805655"/>
                <a:ext cx="4072026" cy="472440"/>
              </a:xfrm>
              <a:prstGeom prst="rect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Contract for PBL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3" name="直接箭头连接符 122">
                <a:extLst>
                  <a:ext uri="{FF2B5EF4-FFF2-40B4-BE49-F238E27FC236}">
                    <a16:creationId xmlns:a16="http://schemas.microsoft.com/office/drawing/2014/main" id="{D8C37E72-0341-4B40-A7C0-7C50BC5C4D87}"/>
                  </a:ext>
                </a:extLst>
              </p:cNvPr>
              <p:cNvCxnSpPr>
                <a:cxnSpLocks/>
                <a:endCxn id="115" idx="0"/>
              </p:cNvCxnSpPr>
              <p:nvPr/>
            </p:nvCxnSpPr>
            <p:spPr>
              <a:xfrm>
                <a:off x="8306655" y="3286745"/>
                <a:ext cx="0" cy="4664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B556B2EA-5D9A-4570-90EC-EA106731E3CF}"/>
                  </a:ext>
                </a:extLst>
              </p:cNvPr>
              <p:cNvCxnSpPr>
                <a:cxnSpLocks/>
                <a:stCxn id="121" idx="2"/>
                <a:endCxn id="122" idx="0"/>
              </p:cNvCxnSpPr>
              <p:nvPr/>
            </p:nvCxnSpPr>
            <p:spPr>
              <a:xfrm>
                <a:off x="8306655" y="5385193"/>
                <a:ext cx="0" cy="4204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连接符: 肘形 125">
                <a:extLst>
                  <a:ext uri="{FF2B5EF4-FFF2-40B4-BE49-F238E27FC236}">
                    <a16:creationId xmlns:a16="http://schemas.microsoft.com/office/drawing/2014/main" id="{2BDC6E5E-211F-4C86-BEC7-ACF8C87E7B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6655" y="3005818"/>
                <a:ext cx="280927" cy="1563382"/>
              </a:xfrm>
              <a:prstGeom prst="bentConnector4">
                <a:avLst>
                  <a:gd name="adj1" fmla="val -886428"/>
                  <a:gd name="adj2" fmla="val 99854"/>
                </a:avLst>
              </a:prstGeom>
              <a:ln w="19050" cap="flat">
                <a:solidFill>
                  <a:schemeClr val="tx1"/>
                </a:solidFill>
                <a:miter lim="800000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466A9D04-06B9-4647-9D28-E7F8DAB88392}"/>
                  </a:ext>
                </a:extLst>
              </p:cNvPr>
              <p:cNvSpPr txBox="1"/>
              <p:nvPr/>
            </p:nvSpPr>
            <p:spPr>
              <a:xfrm>
                <a:off x="8413149" y="5493354"/>
                <a:ext cx="2274533" cy="2215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Registration / Verification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6B943DA8-65F1-4F07-A549-6C0527ADB085}"/>
                  </a:ext>
                </a:extLst>
              </p:cNvPr>
              <p:cNvSpPr/>
              <p:nvPr/>
            </p:nvSpPr>
            <p:spPr>
              <a:xfrm>
                <a:off x="6039757" y="1700075"/>
                <a:ext cx="5410188" cy="570968"/>
              </a:xfrm>
              <a:prstGeom prst="rect">
                <a:avLst/>
              </a:prstGeom>
              <a:solidFill>
                <a:schemeClr val="accent1"/>
              </a:solidFill>
              <a:ln w="6350" cap="flat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sz="2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Seller Registration / Verification</a:t>
                </a:r>
                <a:endParaRPr lang="zh-CN" altLang="en-US" sz="25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9" name="图形 128">
                <a:extLst>
                  <a:ext uri="{FF2B5EF4-FFF2-40B4-BE49-F238E27FC236}">
                    <a16:creationId xmlns:a16="http://schemas.microsoft.com/office/drawing/2014/main" id="{B5489B09-2396-4A5E-8FB6-6307215A4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932773" y="2610248"/>
                <a:ext cx="762721" cy="762721"/>
              </a:xfrm>
              <a:prstGeom prst="rect">
                <a:avLst/>
              </a:prstGeom>
            </p:spPr>
          </p:pic>
          <p:pic>
            <p:nvPicPr>
              <p:cNvPr id="130" name="图形 129">
                <a:extLst>
                  <a:ext uri="{FF2B5EF4-FFF2-40B4-BE49-F238E27FC236}">
                    <a16:creationId xmlns:a16="http://schemas.microsoft.com/office/drawing/2014/main" id="{C3EFE300-56B8-4EE1-BF5C-95FC0EEA3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827137" y="3791102"/>
                <a:ext cx="484666" cy="484666"/>
              </a:xfrm>
              <a:prstGeom prst="rect">
                <a:avLst/>
              </a:prstGeom>
            </p:spPr>
          </p:pic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9458B78-C4DC-4427-981B-70FC7D1FE2D0}"/>
                </a:ext>
              </a:extLst>
            </p:cNvPr>
            <p:cNvGrpSpPr/>
            <p:nvPr/>
          </p:nvGrpSpPr>
          <p:grpSpPr>
            <a:xfrm>
              <a:off x="514668" y="1786192"/>
              <a:ext cx="5425143" cy="4793091"/>
              <a:chOff x="320024" y="1706094"/>
              <a:chExt cx="5425143" cy="4793091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EC367B0A-B574-4A42-912A-D98A52BED78E}"/>
                  </a:ext>
                </a:extLst>
              </p:cNvPr>
              <p:cNvSpPr/>
              <p:nvPr/>
            </p:nvSpPr>
            <p:spPr>
              <a:xfrm>
                <a:off x="320025" y="2271043"/>
                <a:ext cx="5410188" cy="42281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 cap="flat">
                <a:noFill/>
                <a:prstDash val="lg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zh-CN" alt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32" name="图形 131">
                <a:extLst>
                  <a:ext uri="{FF2B5EF4-FFF2-40B4-BE49-F238E27FC236}">
                    <a16:creationId xmlns:a16="http://schemas.microsoft.com/office/drawing/2014/main" id="{541D9AA1-DF40-4269-AC6D-097693DD3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320951" y="2707757"/>
                <a:ext cx="561854" cy="561854"/>
              </a:xfrm>
              <a:prstGeom prst="rect">
                <a:avLst/>
              </a:prstGeom>
            </p:spPr>
          </p:pic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0588AE83-4F23-4B46-B6FC-2355301762FE}"/>
                  </a:ext>
                </a:extLst>
              </p:cNvPr>
              <p:cNvSpPr txBox="1"/>
              <p:nvPr/>
            </p:nvSpPr>
            <p:spPr>
              <a:xfrm>
                <a:off x="2199251" y="2280552"/>
                <a:ext cx="8065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Buyer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97A393C0-05E5-4001-9AF1-70A639C82650}"/>
                  </a:ext>
                </a:extLst>
              </p:cNvPr>
              <p:cNvGrpSpPr/>
              <p:nvPr/>
            </p:nvGrpSpPr>
            <p:grpSpPr>
              <a:xfrm>
                <a:off x="565865" y="3736073"/>
                <a:ext cx="4072026" cy="561854"/>
                <a:chOff x="201274" y="2122453"/>
                <a:chExt cx="4072026" cy="561854"/>
              </a:xfrm>
            </p:grpSpPr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EB1D9C0E-872E-43FE-B014-823A58A7738C}"/>
                    </a:ext>
                  </a:extLst>
                </p:cNvPr>
                <p:cNvSpPr txBox="1"/>
                <p:nvPr/>
              </p:nvSpPr>
              <p:spPr>
                <a:xfrm>
                  <a:off x="1246681" y="2218015"/>
                  <a:ext cx="2437843" cy="3847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iological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nformation</a:t>
                  </a:r>
                </a:p>
              </p:txBody>
            </p:sp>
            <p:pic>
              <p:nvPicPr>
                <p:cNvPr id="136" name="图形 135">
                  <a:extLst>
                    <a:ext uri="{FF2B5EF4-FFF2-40B4-BE49-F238E27FC236}">
                      <a16:creationId xmlns:a16="http://schemas.microsoft.com/office/drawing/2014/main" id="{70531D7C-0650-469D-B55F-8C2D643F3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193" y="2181936"/>
                  <a:ext cx="441489" cy="441489"/>
                </a:xfrm>
                <a:prstGeom prst="rect">
                  <a:avLst/>
                </a:prstGeom>
              </p:spPr>
            </p:pic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3814D968-3212-4FD9-9317-F0DF1480CF42}"/>
                    </a:ext>
                  </a:extLst>
                </p:cNvPr>
                <p:cNvSpPr/>
                <p:nvPr/>
              </p:nvSpPr>
              <p:spPr>
                <a:xfrm>
                  <a:off x="201274" y="2122453"/>
                  <a:ext cx="4072026" cy="561854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138" name="图形 137">
                <a:extLst>
                  <a:ext uri="{FF2B5EF4-FFF2-40B4-BE49-F238E27FC236}">
                    <a16:creationId xmlns:a16="http://schemas.microsoft.com/office/drawing/2014/main" id="{3E3F64EE-DB3E-41F2-9731-D92E3D590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47435" y="3584616"/>
                <a:ext cx="371517" cy="371517"/>
              </a:xfrm>
              <a:prstGeom prst="rect">
                <a:avLst/>
              </a:prstGeom>
            </p:spPr>
          </p:pic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3272E437-8F24-46F5-97E6-DF0A27CA4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1878" y="4297927"/>
                <a:ext cx="0" cy="5082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BA85BEE4-9D11-468C-96FD-51682FA7B9B1}"/>
                  </a:ext>
                </a:extLst>
              </p:cNvPr>
              <p:cNvGrpSpPr/>
              <p:nvPr/>
            </p:nvGrpSpPr>
            <p:grpSpPr>
              <a:xfrm>
                <a:off x="565865" y="4806205"/>
                <a:ext cx="4072026" cy="561854"/>
                <a:chOff x="179807" y="3152928"/>
                <a:chExt cx="4072026" cy="561854"/>
              </a:xfrm>
            </p:grpSpPr>
            <p:pic>
              <p:nvPicPr>
                <p:cNvPr id="141" name="图形 140">
                  <a:extLst>
                    <a:ext uri="{FF2B5EF4-FFF2-40B4-BE49-F238E27FC236}">
                      <a16:creationId xmlns:a16="http://schemas.microsoft.com/office/drawing/2014/main" id="{FA9C51F8-8DD8-4751-A4EC-79991E32B4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243" y="3209509"/>
                  <a:ext cx="441486" cy="441486"/>
                </a:xfrm>
                <a:prstGeom prst="rect">
                  <a:avLst/>
                </a:prstGeom>
              </p:spPr>
            </p:pic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DD1BC6FE-3E60-46BE-ADF0-65DF97381F3E}"/>
                    </a:ext>
                  </a:extLst>
                </p:cNvPr>
                <p:cNvSpPr txBox="1"/>
                <p:nvPr/>
              </p:nvSpPr>
              <p:spPr>
                <a:xfrm>
                  <a:off x="804909" y="3245586"/>
                  <a:ext cx="3446924" cy="3847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800" kern="12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Encrypted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iological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nformation</a:t>
                  </a:r>
                </a:p>
              </p:txBody>
            </p:sp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C4208E3B-9AA8-45ED-95FD-31E48C4E9769}"/>
                    </a:ext>
                  </a:extLst>
                </p:cNvPr>
                <p:cNvSpPr/>
                <p:nvPr/>
              </p:nvSpPr>
              <p:spPr>
                <a:xfrm>
                  <a:off x="179807" y="3152928"/>
                  <a:ext cx="4072026" cy="561854"/>
                </a:xfrm>
                <a:prstGeom prst="rect">
                  <a:avLst/>
                </a:prstGeom>
                <a:noFill/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8DA30A4D-395B-47C0-97EF-52628C7AC9BA}"/>
                  </a:ext>
                </a:extLst>
              </p:cNvPr>
              <p:cNvSpPr/>
              <p:nvPr/>
            </p:nvSpPr>
            <p:spPr>
              <a:xfrm>
                <a:off x="565865" y="5788521"/>
                <a:ext cx="4072026" cy="472440"/>
              </a:xfrm>
              <a:prstGeom prst="rect">
                <a:avLst/>
              </a:prstGeom>
              <a:solidFill>
                <a:srgbClr val="4361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Smart Contract for PBL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5" name="直接箭头连接符 144">
                <a:extLst>
                  <a:ext uri="{FF2B5EF4-FFF2-40B4-BE49-F238E27FC236}">
                    <a16:creationId xmlns:a16="http://schemas.microsoft.com/office/drawing/2014/main" id="{42BB6969-656D-4F44-9989-F663FEB57F34}"/>
                  </a:ext>
                </a:extLst>
              </p:cNvPr>
              <p:cNvCxnSpPr>
                <a:cxnSpLocks/>
                <a:stCxn id="132" idx="2"/>
                <a:endCxn id="137" idx="0"/>
              </p:cNvCxnSpPr>
              <p:nvPr/>
            </p:nvCxnSpPr>
            <p:spPr>
              <a:xfrm>
                <a:off x="2601878" y="3269611"/>
                <a:ext cx="0" cy="4664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箭头连接符 145">
                <a:extLst>
                  <a:ext uri="{FF2B5EF4-FFF2-40B4-BE49-F238E27FC236}">
                    <a16:creationId xmlns:a16="http://schemas.microsoft.com/office/drawing/2014/main" id="{DCD7DCAF-FB57-4261-88F4-E084BD2D0D8B}"/>
                  </a:ext>
                </a:extLst>
              </p:cNvPr>
              <p:cNvCxnSpPr>
                <a:cxnSpLocks/>
                <a:stCxn id="143" idx="2"/>
                <a:endCxn id="144" idx="0"/>
              </p:cNvCxnSpPr>
              <p:nvPr/>
            </p:nvCxnSpPr>
            <p:spPr>
              <a:xfrm>
                <a:off x="2601878" y="5368059"/>
                <a:ext cx="0" cy="4204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连接符: 肘形 146">
                <a:extLst>
                  <a:ext uri="{FF2B5EF4-FFF2-40B4-BE49-F238E27FC236}">
                    <a16:creationId xmlns:a16="http://schemas.microsoft.com/office/drawing/2014/main" id="{338840E2-E060-40DE-87DC-BC218C6B92D8}"/>
                  </a:ext>
                </a:extLst>
              </p:cNvPr>
              <p:cNvCxnSpPr>
                <a:cxnSpLocks/>
                <a:stCxn id="132" idx="3"/>
              </p:cNvCxnSpPr>
              <p:nvPr/>
            </p:nvCxnSpPr>
            <p:spPr>
              <a:xfrm flipH="1">
                <a:off x="2601878" y="2988684"/>
                <a:ext cx="280927" cy="1563382"/>
              </a:xfrm>
              <a:prstGeom prst="bentConnector4">
                <a:avLst>
                  <a:gd name="adj1" fmla="val -886428"/>
                  <a:gd name="adj2" fmla="val 99854"/>
                </a:avLst>
              </a:prstGeom>
              <a:ln w="19050" cap="flat">
                <a:solidFill>
                  <a:schemeClr val="tx1"/>
                </a:solidFill>
                <a:miter lim="800000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F16FCFA-AFD8-43F4-A1DA-DD73D2720023}"/>
                  </a:ext>
                </a:extLst>
              </p:cNvPr>
              <p:cNvSpPr txBox="1"/>
              <p:nvPr/>
            </p:nvSpPr>
            <p:spPr>
              <a:xfrm>
                <a:off x="2708372" y="5476220"/>
                <a:ext cx="2274533" cy="2215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Registration / Verification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449D701A-DBBF-46FA-9E75-019F1005E1FC}"/>
                  </a:ext>
                </a:extLst>
              </p:cNvPr>
              <p:cNvSpPr/>
              <p:nvPr/>
            </p:nvSpPr>
            <p:spPr>
              <a:xfrm>
                <a:off x="320024" y="1706094"/>
                <a:ext cx="5425143" cy="570968"/>
              </a:xfrm>
              <a:prstGeom prst="rect">
                <a:avLst/>
              </a:prstGeom>
              <a:solidFill>
                <a:schemeClr val="accent1"/>
              </a:solidFill>
              <a:ln w="6350" cap="flat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sz="2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Buyer Registration / Verification</a:t>
                </a:r>
                <a:endParaRPr lang="zh-CN" altLang="en-US" sz="25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7F4F90-49EB-7940-B552-B4EBB0E3BA3D}"/>
                </a:ext>
              </a:extLst>
            </p:cNvPr>
            <p:cNvGrpSpPr/>
            <p:nvPr/>
          </p:nvGrpSpPr>
          <p:grpSpPr>
            <a:xfrm>
              <a:off x="6660814" y="948706"/>
              <a:ext cx="4356233" cy="542084"/>
              <a:chOff x="6515704" y="948706"/>
              <a:chExt cx="4356233" cy="542084"/>
            </a:xfrm>
          </p:grpSpPr>
          <p:sp>
            <p:nvSpPr>
              <p:cNvPr id="164" name="Rectangle 4">
                <a:extLst>
                  <a:ext uri="{FF2B5EF4-FFF2-40B4-BE49-F238E27FC236}">
                    <a16:creationId xmlns:a16="http://schemas.microsoft.com/office/drawing/2014/main" id="{8092DA86-D9AC-4577-83BB-C4FE576A1399}"/>
                  </a:ext>
                </a:extLst>
              </p:cNvPr>
              <p:cNvSpPr/>
              <p:nvPr/>
            </p:nvSpPr>
            <p:spPr>
              <a:xfrm>
                <a:off x="7144880" y="964291"/>
                <a:ext cx="3727057" cy="5264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113778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rgbClr val="11377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PK Encryption and SK Authentication</a:t>
                </a:r>
              </a:p>
            </p:txBody>
          </p:sp>
          <p:grpSp>
            <p:nvGrpSpPr>
              <p:cNvPr id="160" name="组合 159">
                <a:extLst>
                  <a:ext uri="{FF2B5EF4-FFF2-40B4-BE49-F238E27FC236}">
                    <a16:creationId xmlns:a16="http://schemas.microsoft.com/office/drawing/2014/main" id="{E1D71F1D-8D7E-4B31-820E-16B0F5A78F01}"/>
                  </a:ext>
                </a:extLst>
              </p:cNvPr>
              <p:cNvGrpSpPr/>
              <p:nvPr/>
            </p:nvGrpSpPr>
            <p:grpSpPr>
              <a:xfrm>
                <a:off x="6515704" y="948706"/>
                <a:ext cx="526499" cy="526499"/>
                <a:chOff x="6621536" y="771221"/>
                <a:chExt cx="526499" cy="526499"/>
              </a:xfrm>
            </p:grpSpPr>
            <p:grpSp>
              <p:nvGrpSpPr>
                <p:cNvPr id="151" name="Group 52">
                  <a:extLst>
                    <a:ext uri="{FF2B5EF4-FFF2-40B4-BE49-F238E27FC236}">
                      <a16:creationId xmlns:a16="http://schemas.microsoft.com/office/drawing/2014/main" id="{5F9624FD-4388-47FF-B7DB-1EFC377B3651}"/>
                    </a:ext>
                  </a:extLst>
                </p:cNvPr>
                <p:cNvGrpSpPr/>
                <p:nvPr/>
              </p:nvGrpSpPr>
              <p:grpSpPr>
                <a:xfrm>
                  <a:off x="6621536" y="771221"/>
                  <a:ext cx="526499" cy="526499"/>
                  <a:chOff x="7567283" y="2957120"/>
                  <a:chExt cx="678581" cy="678581"/>
                </a:xfrm>
              </p:grpSpPr>
              <p:sp>
                <p:nvSpPr>
                  <p:cNvPr id="152" name="Freeform 19">
                    <a:extLst>
                      <a:ext uri="{FF2B5EF4-FFF2-40B4-BE49-F238E27FC236}">
                        <a16:creationId xmlns:a16="http://schemas.microsoft.com/office/drawing/2014/main" id="{35E6F7C2-EA04-48A9-8357-15AF893F2CB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747823" y="3180523"/>
                    <a:ext cx="317500" cy="231775"/>
                  </a:xfrm>
                  <a:custGeom>
                    <a:avLst/>
                    <a:gdLst>
                      <a:gd name="T0" fmla="*/ 200 w 220"/>
                      <a:gd name="T1" fmla="*/ 0 h 160"/>
                      <a:gd name="T2" fmla="*/ 180 w 220"/>
                      <a:gd name="T3" fmla="*/ 20 h 160"/>
                      <a:gd name="T4" fmla="*/ 188 w 220"/>
                      <a:gd name="T5" fmla="*/ 36 h 160"/>
                      <a:gd name="T6" fmla="*/ 184 w 220"/>
                      <a:gd name="T7" fmla="*/ 34 h 160"/>
                      <a:gd name="T8" fmla="*/ 136 w 220"/>
                      <a:gd name="T9" fmla="*/ 124 h 160"/>
                      <a:gd name="T10" fmla="*/ 124 w 220"/>
                      <a:gd name="T11" fmla="*/ 120 h 160"/>
                      <a:gd name="T12" fmla="*/ 113 w 220"/>
                      <a:gd name="T13" fmla="*/ 123 h 160"/>
                      <a:gd name="T14" fmla="*/ 76 w 220"/>
                      <a:gd name="T15" fmla="*/ 71 h 160"/>
                      <a:gd name="T16" fmla="*/ 80 w 220"/>
                      <a:gd name="T17" fmla="*/ 60 h 160"/>
                      <a:gd name="T18" fmla="*/ 60 w 220"/>
                      <a:gd name="T19" fmla="*/ 40 h 160"/>
                      <a:gd name="T20" fmla="*/ 40 w 220"/>
                      <a:gd name="T21" fmla="*/ 60 h 160"/>
                      <a:gd name="T22" fmla="*/ 43 w 220"/>
                      <a:gd name="T23" fmla="*/ 71 h 160"/>
                      <a:gd name="T24" fmla="*/ 28 w 220"/>
                      <a:gd name="T25" fmla="*/ 90 h 160"/>
                      <a:gd name="T26" fmla="*/ 20 w 220"/>
                      <a:gd name="T27" fmla="*/ 88 h 160"/>
                      <a:gd name="T28" fmla="*/ 0 w 220"/>
                      <a:gd name="T29" fmla="*/ 108 h 160"/>
                      <a:gd name="T30" fmla="*/ 20 w 220"/>
                      <a:gd name="T31" fmla="*/ 128 h 160"/>
                      <a:gd name="T32" fmla="*/ 40 w 220"/>
                      <a:gd name="T33" fmla="*/ 108 h 160"/>
                      <a:gd name="T34" fmla="*/ 35 w 220"/>
                      <a:gd name="T35" fmla="*/ 94 h 160"/>
                      <a:gd name="T36" fmla="*/ 49 w 220"/>
                      <a:gd name="T37" fmla="*/ 77 h 160"/>
                      <a:gd name="T38" fmla="*/ 60 w 220"/>
                      <a:gd name="T39" fmla="*/ 80 h 160"/>
                      <a:gd name="T40" fmla="*/ 71 w 220"/>
                      <a:gd name="T41" fmla="*/ 77 h 160"/>
                      <a:gd name="T42" fmla="*/ 108 w 220"/>
                      <a:gd name="T43" fmla="*/ 129 h 160"/>
                      <a:gd name="T44" fmla="*/ 104 w 220"/>
                      <a:gd name="T45" fmla="*/ 140 h 160"/>
                      <a:gd name="T46" fmla="*/ 124 w 220"/>
                      <a:gd name="T47" fmla="*/ 160 h 160"/>
                      <a:gd name="T48" fmla="*/ 144 w 220"/>
                      <a:gd name="T49" fmla="*/ 140 h 160"/>
                      <a:gd name="T50" fmla="*/ 141 w 220"/>
                      <a:gd name="T51" fmla="*/ 130 h 160"/>
                      <a:gd name="T52" fmla="*/ 191 w 220"/>
                      <a:gd name="T53" fmla="*/ 38 h 160"/>
                      <a:gd name="T54" fmla="*/ 200 w 220"/>
                      <a:gd name="T55" fmla="*/ 40 h 160"/>
                      <a:gd name="T56" fmla="*/ 220 w 220"/>
                      <a:gd name="T57" fmla="*/ 20 h 160"/>
                      <a:gd name="T58" fmla="*/ 200 w 220"/>
                      <a:gd name="T59" fmla="*/ 0 h 160"/>
                      <a:gd name="T60" fmla="*/ 20 w 220"/>
                      <a:gd name="T61" fmla="*/ 120 h 160"/>
                      <a:gd name="T62" fmla="*/ 8 w 220"/>
                      <a:gd name="T63" fmla="*/ 108 h 160"/>
                      <a:gd name="T64" fmla="*/ 20 w 220"/>
                      <a:gd name="T65" fmla="*/ 96 h 160"/>
                      <a:gd name="T66" fmla="*/ 32 w 220"/>
                      <a:gd name="T67" fmla="*/ 108 h 160"/>
                      <a:gd name="T68" fmla="*/ 20 w 220"/>
                      <a:gd name="T69" fmla="*/ 120 h 160"/>
                      <a:gd name="T70" fmla="*/ 60 w 220"/>
                      <a:gd name="T71" fmla="*/ 72 h 160"/>
                      <a:gd name="T72" fmla="*/ 48 w 220"/>
                      <a:gd name="T73" fmla="*/ 60 h 160"/>
                      <a:gd name="T74" fmla="*/ 60 w 220"/>
                      <a:gd name="T75" fmla="*/ 48 h 160"/>
                      <a:gd name="T76" fmla="*/ 72 w 220"/>
                      <a:gd name="T77" fmla="*/ 60 h 160"/>
                      <a:gd name="T78" fmla="*/ 60 w 220"/>
                      <a:gd name="T79" fmla="*/ 72 h 160"/>
                      <a:gd name="T80" fmla="*/ 124 w 220"/>
                      <a:gd name="T81" fmla="*/ 152 h 160"/>
                      <a:gd name="T82" fmla="*/ 112 w 220"/>
                      <a:gd name="T83" fmla="*/ 140 h 160"/>
                      <a:gd name="T84" fmla="*/ 124 w 220"/>
                      <a:gd name="T85" fmla="*/ 128 h 160"/>
                      <a:gd name="T86" fmla="*/ 136 w 220"/>
                      <a:gd name="T87" fmla="*/ 140 h 160"/>
                      <a:gd name="T88" fmla="*/ 124 w 220"/>
                      <a:gd name="T89" fmla="*/ 152 h 160"/>
                      <a:gd name="T90" fmla="*/ 200 w 220"/>
                      <a:gd name="T91" fmla="*/ 32 h 160"/>
                      <a:gd name="T92" fmla="*/ 188 w 220"/>
                      <a:gd name="T93" fmla="*/ 20 h 160"/>
                      <a:gd name="T94" fmla="*/ 200 w 220"/>
                      <a:gd name="T95" fmla="*/ 8 h 160"/>
                      <a:gd name="T96" fmla="*/ 212 w 220"/>
                      <a:gd name="T97" fmla="*/ 20 h 160"/>
                      <a:gd name="T98" fmla="*/ 200 w 220"/>
                      <a:gd name="T99" fmla="*/ 32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20" h="160">
                        <a:moveTo>
                          <a:pt x="200" y="0"/>
                        </a:moveTo>
                        <a:cubicBezTo>
                          <a:pt x="189" y="0"/>
                          <a:pt x="180" y="9"/>
                          <a:pt x="180" y="20"/>
                        </a:cubicBezTo>
                        <a:cubicBezTo>
                          <a:pt x="180" y="27"/>
                          <a:pt x="183" y="33"/>
                          <a:pt x="188" y="36"/>
                        </a:cubicBezTo>
                        <a:cubicBezTo>
                          <a:pt x="184" y="34"/>
                          <a:pt x="184" y="34"/>
                          <a:pt x="184" y="34"/>
                        </a:cubicBezTo>
                        <a:cubicBezTo>
                          <a:pt x="136" y="124"/>
                          <a:pt x="136" y="124"/>
                          <a:pt x="136" y="124"/>
                        </a:cubicBezTo>
                        <a:cubicBezTo>
                          <a:pt x="132" y="122"/>
                          <a:pt x="128" y="120"/>
                          <a:pt x="124" y="120"/>
                        </a:cubicBezTo>
                        <a:cubicBezTo>
                          <a:pt x="120" y="120"/>
                          <a:pt x="116" y="121"/>
                          <a:pt x="113" y="123"/>
                        </a:cubicBezTo>
                        <a:cubicBezTo>
                          <a:pt x="76" y="71"/>
                          <a:pt x="76" y="71"/>
                          <a:pt x="76" y="71"/>
                        </a:cubicBezTo>
                        <a:cubicBezTo>
                          <a:pt x="79" y="68"/>
                          <a:pt x="80" y="64"/>
                          <a:pt x="80" y="60"/>
                        </a:cubicBezTo>
                        <a:cubicBezTo>
                          <a:pt x="80" y="49"/>
                          <a:pt x="71" y="40"/>
                          <a:pt x="60" y="40"/>
                        </a:cubicBezTo>
                        <a:cubicBezTo>
                          <a:pt x="49" y="40"/>
                          <a:pt x="40" y="49"/>
                          <a:pt x="40" y="60"/>
                        </a:cubicBezTo>
                        <a:cubicBezTo>
                          <a:pt x="40" y="64"/>
                          <a:pt x="41" y="68"/>
                          <a:pt x="43" y="71"/>
                        </a:cubicBezTo>
                        <a:cubicBezTo>
                          <a:pt x="28" y="90"/>
                          <a:pt x="28" y="90"/>
                          <a:pt x="28" y="90"/>
                        </a:cubicBezTo>
                        <a:cubicBezTo>
                          <a:pt x="26" y="89"/>
                          <a:pt x="23" y="88"/>
                          <a:pt x="20" y="88"/>
                        </a:cubicBezTo>
                        <a:cubicBezTo>
                          <a:pt x="9" y="88"/>
                          <a:pt x="0" y="97"/>
                          <a:pt x="0" y="108"/>
                        </a:cubicBezTo>
                        <a:cubicBezTo>
                          <a:pt x="0" y="119"/>
                          <a:pt x="9" y="128"/>
                          <a:pt x="20" y="128"/>
                        </a:cubicBezTo>
                        <a:cubicBezTo>
                          <a:pt x="31" y="128"/>
                          <a:pt x="40" y="119"/>
                          <a:pt x="40" y="108"/>
                        </a:cubicBezTo>
                        <a:cubicBezTo>
                          <a:pt x="40" y="103"/>
                          <a:pt x="38" y="98"/>
                          <a:pt x="35" y="94"/>
                        </a:cubicBezTo>
                        <a:cubicBezTo>
                          <a:pt x="49" y="77"/>
                          <a:pt x="49" y="77"/>
                          <a:pt x="49" y="77"/>
                        </a:cubicBezTo>
                        <a:cubicBezTo>
                          <a:pt x="52" y="79"/>
                          <a:pt x="56" y="80"/>
                          <a:pt x="60" y="80"/>
                        </a:cubicBezTo>
                        <a:cubicBezTo>
                          <a:pt x="64" y="80"/>
                          <a:pt x="68" y="79"/>
                          <a:pt x="71" y="77"/>
                        </a:cubicBezTo>
                        <a:cubicBezTo>
                          <a:pt x="108" y="129"/>
                          <a:pt x="108" y="129"/>
                          <a:pt x="108" y="129"/>
                        </a:cubicBezTo>
                        <a:cubicBezTo>
                          <a:pt x="105" y="132"/>
                          <a:pt x="104" y="136"/>
                          <a:pt x="104" y="140"/>
                        </a:cubicBezTo>
                        <a:cubicBezTo>
                          <a:pt x="104" y="151"/>
                          <a:pt x="113" y="160"/>
                          <a:pt x="124" y="160"/>
                        </a:cubicBezTo>
                        <a:cubicBezTo>
                          <a:pt x="135" y="160"/>
                          <a:pt x="144" y="151"/>
                          <a:pt x="144" y="140"/>
                        </a:cubicBezTo>
                        <a:cubicBezTo>
                          <a:pt x="144" y="136"/>
                          <a:pt x="143" y="133"/>
                          <a:pt x="141" y="130"/>
                        </a:cubicBezTo>
                        <a:cubicBezTo>
                          <a:pt x="191" y="38"/>
                          <a:pt x="191" y="38"/>
                          <a:pt x="191" y="38"/>
                        </a:cubicBezTo>
                        <a:cubicBezTo>
                          <a:pt x="194" y="39"/>
                          <a:pt x="197" y="40"/>
                          <a:pt x="200" y="40"/>
                        </a:cubicBezTo>
                        <a:cubicBezTo>
                          <a:pt x="211" y="40"/>
                          <a:pt x="220" y="31"/>
                          <a:pt x="220" y="20"/>
                        </a:cubicBezTo>
                        <a:cubicBezTo>
                          <a:pt x="220" y="9"/>
                          <a:pt x="211" y="0"/>
                          <a:pt x="200" y="0"/>
                        </a:cubicBezTo>
                        <a:close/>
                        <a:moveTo>
                          <a:pt x="20" y="120"/>
                        </a:moveTo>
                        <a:cubicBezTo>
                          <a:pt x="13" y="120"/>
                          <a:pt x="8" y="115"/>
                          <a:pt x="8" y="108"/>
                        </a:cubicBezTo>
                        <a:cubicBezTo>
                          <a:pt x="8" y="101"/>
                          <a:pt x="13" y="96"/>
                          <a:pt x="20" y="96"/>
                        </a:cubicBezTo>
                        <a:cubicBezTo>
                          <a:pt x="27" y="96"/>
                          <a:pt x="32" y="101"/>
                          <a:pt x="32" y="108"/>
                        </a:cubicBezTo>
                        <a:cubicBezTo>
                          <a:pt x="32" y="115"/>
                          <a:pt x="27" y="120"/>
                          <a:pt x="20" y="120"/>
                        </a:cubicBezTo>
                        <a:close/>
                        <a:moveTo>
                          <a:pt x="60" y="72"/>
                        </a:moveTo>
                        <a:cubicBezTo>
                          <a:pt x="53" y="72"/>
                          <a:pt x="48" y="67"/>
                          <a:pt x="48" y="60"/>
                        </a:cubicBezTo>
                        <a:cubicBezTo>
                          <a:pt x="48" y="53"/>
                          <a:pt x="53" y="48"/>
                          <a:pt x="60" y="48"/>
                        </a:cubicBezTo>
                        <a:cubicBezTo>
                          <a:pt x="67" y="48"/>
                          <a:pt x="72" y="53"/>
                          <a:pt x="72" y="60"/>
                        </a:cubicBezTo>
                        <a:cubicBezTo>
                          <a:pt x="72" y="67"/>
                          <a:pt x="67" y="72"/>
                          <a:pt x="60" y="72"/>
                        </a:cubicBezTo>
                        <a:close/>
                        <a:moveTo>
                          <a:pt x="124" y="152"/>
                        </a:moveTo>
                        <a:cubicBezTo>
                          <a:pt x="117" y="152"/>
                          <a:pt x="112" y="147"/>
                          <a:pt x="112" y="140"/>
                        </a:cubicBezTo>
                        <a:cubicBezTo>
                          <a:pt x="112" y="133"/>
                          <a:pt x="117" y="128"/>
                          <a:pt x="124" y="128"/>
                        </a:cubicBezTo>
                        <a:cubicBezTo>
                          <a:pt x="131" y="128"/>
                          <a:pt x="136" y="133"/>
                          <a:pt x="136" y="140"/>
                        </a:cubicBezTo>
                        <a:cubicBezTo>
                          <a:pt x="136" y="147"/>
                          <a:pt x="131" y="152"/>
                          <a:pt x="124" y="152"/>
                        </a:cubicBezTo>
                        <a:close/>
                        <a:moveTo>
                          <a:pt x="200" y="32"/>
                        </a:moveTo>
                        <a:cubicBezTo>
                          <a:pt x="193" y="32"/>
                          <a:pt x="188" y="27"/>
                          <a:pt x="188" y="20"/>
                        </a:cubicBezTo>
                        <a:cubicBezTo>
                          <a:pt x="188" y="13"/>
                          <a:pt x="193" y="8"/>
                          <a:pt x="200" y="8"/>
                        </a:cubicBezTo>
                        <a:cubicBezTo>
                          <a:pt x="207" y="8"/>
                          <a:pt x="212" y="13"/>
                          <a:pt x="212" y="20"/>
                        </a:cubicBezTo>
                        <a:cubicBezTo>
                          <a:pt x="212" y="27"/>
                          <a:pt x="207" y="32"/>
                          <a:pt x="200" y="3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3" name="Oval 43">
                    <a:extLst>
                      <a:ext uri="{FF2B5EF4-FFF2-40B4-BE49-F238E27FC236}">
                        <a16:creationId xmlns:a16="http://schemas.microsoft.com/office/drawing/2014/main" id="{3EF03B64-90B0-4C55-819A-8BC3BD8B0E59}"/>
                      </a:ext>
                    </a:extLst>
                  </p:cNvPr>
                  <p:cNvSpPr/>
                  <p:nvPr/>
                </p:nvSpPr>
                <p:spPr>
                  <a:xfrm>
                    <a:off x="7567283" y="2957120"/>
                    <a:ext cx="678581" cy="678581"/>
                  </a:xfrm>
                  <a:prstGeom prst="ellipse">
                    <a:avLst/>
                  </a:prstGeom>
                  <a:solidFill>
                    <a:srgbClr val="11377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cs typeface="+mn-ea"/>
                      <a:sym typeface="+mn-lt"/>
                    </a:endParaRPr>
                  </a:p>
                </p:txBody>
              </p:sp>
            </p:grpSp>
            <p:pic>
              <p:nvPicPr>
                <p:cNvPr id="46" name="图形 45">
                  <a:extLst>
                    <a:ext uri="{FF2B5EF4-FFF2-40B4-BE49-F238E27FC236}">
                      <a16:creationId xmlns:a16="http://schemas.microsoft.com/office/drawing/2014/main" id="{FFBDEEC1-8431-4CDD-AD05-083115072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722450" y="860634"/>
                  <a:ext cx="327974" cy="32797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BD9E-D4AC-A94E-B7E3-C548DFF3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652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CABA84F-45E5-4F49-A7A1-E6ACB1644368}"/>
              </a:ext>
            </a:extLst>
          </p:cNvPr>
          <p:cNvGrpSpPr/>
          <p:nvPr/>
        </p:nvGrpSpPr>
        <p:grpSpPr>
          <a:xfrm>
            <a:off x="6958256" y="1747620"/>
            <a:ext cx="4750255" cy="4828825"/>
            <a:chOff x="1187851" y="1754855"/>
            <a:chExt cx="4750255" cy="4828825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BA0C4894-2AEB-483A-89D9-CF2C2FEEFF1D}"/>
                </a:ext>
              </a:extLst>
            </p:cNvPr>
            <p:cNvSpPr/>
            <p:nvPr/>
          </p:nvSpPr>
          <p:spPr>
            <a:xfrm>
              <a:off x="1189493" y="2330304"/>
              <a:ext cx="4732882" cy="4253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noFill/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8" name="图形 107">
              <a:extLst>
                <a:ext uri="{FF2B5EF4-FFF2-40B4-BE49-F238E27FC236}">
                  <a16:creationId xmlns:a16="http://schemas.microsoft.com/office/drawing/2014/main" id="{7BB5C8A3-9634-452C-BFE6-1EA29FBD1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1618" y="3085627"/>
              <a:ext cx="561854" cy="561854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BCF5532-A9AA-4EDE-AFB9-0F4CE0535AC5}"/>
                </a:ext>
              </a:extLst>
            </p:cNvPr>
            <p:cNvSpPr txBox="1"/>
            <p:nvPr/>
          </p:nvSpPr>
          <p:spPr>
            <a:xfrm>
              <a:off x="3130402" y="2658422"/>
              <a:ext cx="7860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Buyer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E5288AB1-5010-465E-A27A-E02BB29FC89C}"/>
                </a:ext>
              </a:extLst>
            </p:cNvPr>
            <p:cNvSpPr/>
            <p:nvPr/>
          </p:nvSpPr>
          <p:spPr>
            <a:xfrm>
              <a:off x="1496532" y="5904178"/>
              <a:ext cx="4072026" cy="472440"/>
            </a:xfrm>
            <a:prstGeom prst="rect">
              <a:avLst/>
            </a:prstGeom>
            <a:solidFill>
              <a:srgbClr val="436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Contract for PBL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52FF837-B6F5-42AC-8147-C369EF51CB87}"/>
                </a:ext>
              </a:extLst>
            </p:cNvPr>
            <p:cNvGrpSpPr/>
            <p:nvPr/>
          </p:nvGrpSpPr>
          <p:grpSpPr>
            <a:xfrm>
              <a:off x="1496532" y="4108252"/>
              <a:ext cx="4072026" cy="561854"/>
              <a:chOff x="3859729" y="3695712"/>
              <a:chExt cx="4072026" cy="561854"/>
            </a:xfrm>
          </p:grpSpPr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8AE8166B-D1D6-4A35-8FC8-860951E50939}"/>
                  </a:ext>
                </a:extLst>
              </p:cNvPr>
              <p:cNvSpPr txBox="1"/>
              <p:nvPr/>
            </p:nvSpPr>
            <p:spPr>
              <a:xfrm>
                <a:off x="4453454" y="3784278"/>
                <a:ext cx="3442297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Contract Establishment Request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C0E3AA13-29E5-4DA7-8A73-E5F6A0F2C973}"/>
                  </a:ext>
                </a:extLst>
              </p:cNvPr>
              <p:cNvSpPr/>
              <p:nvPr/>
            </p:nvSpPr>
            <p:spPr>
              <a:xfrm>
                <a:off x="3859729" y="3695712"/>
                <a:ext cx="4072026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0912A49A-716D-4B59-BE7C-107DAE91821B}"/>
                </a:ext>
              </a:extLst>
            </p:cNvPr>
            <p:cNvCxnSpPr>
              <a:cxnSpLocks/>
              <a:stCxn id="108" idx="2"/>
              <a:endCxn id="113" idx="0"/>
            </p:cNvCxnSpPr>
            <p:nvPr/>
          </p:nvCxnSpPr>
          <p:spPr>
            <a:xfrm>
              <a:off x="3532545" y="3647481"/>
              <a:ext cx="0" cy="4607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8A15CA49-2B62-4A44-913B-0845ADD991FB}"/>
                </a:ext>
              </a:extLst>
            </p:cNvPr>
            <p:cNvCxnSpPr>
              <a:cxnSpLocks/>
              <a:stCxn id="113" idx="2"/>
              <a:endCxn id="110" idx="0"/>
            </p:cNvCxnSpPr>
            <p:nvPr/>
          </p:nvCxnSpPr>
          <p:spPr>
            <a:xfrm>
              <a:off x="3532545" y="4670106"/>
              <a:ext cx="0" cy="1234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图形 115">
              <a:extLst>
                <a:ext uri="{FF2B5EF4-FFF2-40B4-BE49-F238E27FC236}">
                  <a16:creationId xmlns:a16="http://schemas.microsoft.com/office/drawing/2014/main" id="{97693EF4-57CD-449B-9E23-3F87D1ACE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6130" y="4164655"/>
              <a:ext cx="466522" cy="466522"/>
            </a:xfrm>
            <a:prstGeom prst="rect">
              <a:avLst/>
            </a:prstGeom>
          </p:spPr>
        </p:pic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1976E021-06E9-4A38-861C-EF12BFC3E1DB}"/>
                </a:ext>
              </a:extLst>
            </p:cNvPr>
            <p:cNvSpPr txBox="1"/>
            <p:nvPr/>
          </p:nvSpPr>
          <p:spPr>
            <a:xfrm>
              <a:off x="3550173" y="3682267"/>
              <a:ext cx="2000757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Verification …</a:t>
              </a:r>
              <a:endParaRPr lang="zh-CN" altLang="en-US" sz="1600" dirty="0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7692F613-F476-4ABC-9809-D477C1F56E62}"/>
                </a:ext>
              </a:extLst>
            </p:cNvPr>
            <p:cNvSpPr/>
            <p:nvPr/>
          </p:nvSpPr>
          <p:spPr>
            <a:xfrm>
              <a:off x="1187851" y="1754855"/>
              <a:ext cx="4750255" cy="870475"/>
            </a:xfrm>
            <a:prstGeom prst="rect">
              <a:avLst/>
            </a:prstGeom>
            <a:solidFill>
              <a:srgbClr val="113778"/>
            </a:solidFill>
            <a:ln w="6350" cap="flat">
              <a:solidFill>
                <a:srgbClr val="11377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Contract Establishment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(Use First, Pay Later)</a:t>
              </a:r>
              <a:endParaRPr lang="zh-CN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B5F2C593-55DB-46E5-BB62-9CB805A1A46A}"/>
                </a:ext>
              </a:extLst>
            </p:cNvPr>
            <p:cNvSpPr txBox="1"/>
            <p:nvPr/>
          </p:nvSpPr>
          <p:spPr>
            <a:xfrm>
              <a:off x="3561926" y="5520923"/>
              <a:ext cx="1871810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Credit Evaluation</a:t>
              </a:r>
              <a:endParaRPr lang="zh-CN" altLang="en-US" sz="1600" dirty="0"/>
            </a:p>
          </p:txBody>
        </p:sp>
      </p:grp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73EF5EDC-CF41-464F-9D67-6513F8734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6" y="257160"/>
            <a:ext cx="8661013" cy="475612"/>
          </a:xfrm>
        </p:spPr>
        <p:txBody>
          <a:bodyPr/>
          <a:lstStyle/>
          <a:p>
            <a:r>
              <a:rPr lang="en-US" dirty="0"/>
              <a:t>Ⅱ. </a:t>
            </a:r>
            <a:r>
              <a:rPr lang="en-US" altLang="zh-CN" dirty="0"/>
              <a:t>Business Architecture Analysis: </a:t>
            </a:r>
            <a:r>
              <a:rPr lang="en-US" altLang="zh-CN" dirty="0">
                <a:solidFill>
                  <a:schemeClr val="accent1"/>
                </a:solidFill>
              </a:rPr>
              <a:t>Contract Establishment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A30584-1C7C-4958-9DE6-998FA7622CEA}"/>
              </a:ext>
            </a:extLst>
          </p:cNvPr>
          <p:cNvGrpSpPr/>
          <p:nvPr/>
        </p:nvGrpSpPr>
        <p:grpSpPr>
          <a:xfrm>
            <a:off x="1036475" y="1752099"/>
            <a:ext cx="4750255" cy="4824346"/>
            <a:chOff x="6348709" y="1759334"/>
            <a:chExt cx="4750255" cy="4824346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462AD-1B36-4DEF-87DB-DADEA7372E51}"/>
                </a:ext>
              </a:extLst>
            </p:cNvPr>
            <p:cNvSpPr/>
            <p:nvPr/>
          </p:nvSpPr>
          <p:spPr>
            <a:xfrm>
              <a:off x="6359859" y="2330304"/>
              <a:ext cx="4732882" cy="4253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noFill/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9" name="图形 48">
              <a:extLst>
                <a:ext uri="{FF2B5EF4-FFF2-40B4-BE49-F238E27FC236}">
                  <a16:creationId xmlns:a16="http://schemas.microsoft.com/office/drawing/2014/main" id="{1FA0EE62-EA7E-4AA5-8D04-CF406387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1984" y="3085627"/>
              <a:ext cx="561854" cy="561854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66A71F8-9C3E-4803-AA1B-DC99F0B4F01E}"/>
                </a:ext>
              </a:extLst>
            </p:cNvPr>
            <p:cNvSpPr txBox="1"/>
            <p:nvPr/>
          </p:nvSpPr>
          <p:spPr>
            <a:xfrm>
              <a:off x="8300768" y="2658422"/>
              <a:ext cx="7930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Buyer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FEA4CDB-D198-44F7-9EC8-873DDBEF5175}"/>
                </a:ext>
              </a:extLst>
            </p:cNvPr>
            <p:cNvSpPr/>
            <p:nvPr/>
          </p:nvSpPr>
          <p:spPr>
            <a:xfrm>
              <a:off x="6666898" y="5904178"/>
              <a:ext cx="4072026" cy="472440"/>
            </a:xfrm>
            <a:prstGeom prst="rect">
              <a:avLst/>
            </a:prstGeom>
            <a:solidFill>
              <a:srgbClr val="436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Contract for PBL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4FB74607-406E-4F74-A397-8E4751F1EE35}"/>
                </a:ext>
              </a:extLst>
            </p:cNvPr>
            <p:cNvGrpSpPr/>
            <p:nvPr/>
          </p:nvGrpSpPr>
          <p:grpSpPr>
            <a:xfrm>
              <a:off x="6666898" y="4108252"/>
              <a:ext cx="4072026" cy="561854"/>
              <a:chOff x="3859729" y="3695712"/>
              <a:chExt cx="4072026" cy="561854"/>
            </a:xfrm>
          </p:grpSpPr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F35DCD38-E623-48DA-A3A8-7456E40E93DC}"/>
                  </a:ext>
                </a:extLst>
              </p:cNvPr>
              <p:cNvSpPr txBox="1"/>
              <p:nvPr/>
            </p:nvSpPr>
            <p:spPr>
              <a:xfrm>
                <a:off x="4453454" y="3784278"/>
                <a:ext cx="3442297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Contract Establishment Request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61B7EBD-B8A1-4139-B261-E9878A074DB0}"/>
                  </a:ext>
                </a:extLst>
              </p:cNvPr>
              <p:cNvSpPr/>
              <p:nvPr/>
            </p:nvSpPr>
            <p:spPr>
              <a:xfrm>
                <a:off x="3859729" y="3695712"/>
                <a:ext cx="4072026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FD33020D-1B2B-4BFC-A8FE-9F5DBFE24002}"/>
                </a:ext>
              </a:extLst>
            </p:cNvPr>
            <p:cNvCxnSpPr>
              <a:cxnSpLocks/>
              <a:stCxn id="49" idx="2"/>
              <a:endCxn id="100" idx="0"/>
            </p:cNvCxnSpPr>
            <p:nvPr/>
          </p:nvCxnSpPr>
          <p:spPr>
            <a:xfrm>
              <a:off x="8702911" y="3647481"/>
              <a:ext cx="0" cy="4607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55FCC206-4626-435C-A9D9-B6A117CDAF95}"/>
                </a:ext>
              </a:extLst>
            </p:cNvPr>
            <p:cNvCxnSpPr>
              <a:cxnSpLocks/>
              <a:stCxn id="100" idx="2"/>
              <a:endCxn id="118" idx="0"/>
            </p:cNvCxnSpPr>
            <p:nvPr/>
          </p:nvCxnSpPr>
          <p:spPr>
            <a:xfrm flipH="1">
              <a:off x="8701228" y="4670106"/>
              <a:ext cx="1683" cy="371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图形 102">
              <a:extLst>
                <a:ext uri="{FF2B5EF4-FFF2-40B4-BE49-F238E27FC236}">
                  <a16:creationId xmlns:a16="http://schemas.microsoft.com/office/drawing/2014/main" id="{E25765C3-F26A-4072-90D3-DC13D642E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86496" y="4164655"/>
              <a:ext cx="466522" cy="466522"/>
            </a:xfrm>
            <a:prstGeom prst="rect">
              <a:avLst/>
            </a:prstGeom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EE48DFC0-61FB-4E64-AAF4-B94E73F3F747}"/>
                </a:ext>
              </a:extLst>
            </p:cNvPr>
            <p:cNvSpPr txBox="1"/>
            <p:nvPr/>
          </p:nvSpPr>
          <p:spPr>
            <a:xfrm>
              <a:off x="8720539" y="3682267"/>
              <a:ext cx="2000757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Verification …</a:t>
              </a:r>
              <a:endParaRPr lang="zh-CN" altLang="en-US" sz="1600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7747F1C-C9C6-4646-B077-E1F558895BCD}"/>
                </a:ext>
              </a:extLst>
            </p:cNvPr>
            <p:cNvSpPr/>
            <p:nvPr/>
          </p:nvSpPr>
          <p:spPr>
            <a:xfrm>
              <a:off x="6348709" y="1759334"/>
              <a:ext cx="4750255" cy="870475"/>
            </a:xfrm>
            <a:prstGeom prst="rect">
              <a:avLst/>
            </a:prstGeom>
            <a:solidFill>
              <a:srgbClr val="113778"/>
            </a:solidFill>
            <a:ln w="6350" cap="flat">
              <a:solidFill>
                <a:srgbClr val="11377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Contract Establishment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(Pay First, Use Later)</a:t>
              </a:r>
              <a:endParaRPr lang="zh-CN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48167DA-89FB-4568-90FB-560C7B35977D}"/>
                </a:ext>
              </a:extLst>
            </p:cNvPr>
            <p:cNvSpPr/>
            <p:nvPr/>
          </p:nvSpPr>
          <p:spPr>
            <a:xfrm>
              <a:off x="6665215" y="5041771"/>
              <a:ext cx="4072026" cy="55874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EF2B301-F38C-4601-AB0D-92AF988155C4}"/>
                </a:ext>
              </a:extLst>
            </p:cNvPr>
            <p:cNvSpPr txBox="1"/>
            <p:nvPr/>
          </p:nvSpPr>
          <p:spPr>
            <a:xfrm>
              <a:off x="7308293" y="5164703"/>
              <a:ext cx="33857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Transfer Money to Smart Contract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4B73ED74-6AB0-4FA6-AD46-7EA273730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91455" y="5086488"/>
              <a:ext cx="490265" cy="490265"/>
            </a:xfrm>
            <a:prstGeom prst="rect">
              <a:avLst/>
            </a:prstGeom>
          </p:spPr>
        </p:pic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47D6352D-802D-4AA2-AB0C-A0CD74ED30BE}"/>
                </a:ext>
              </a:extLst>
            </p:cNvPr>
            <p:cNvCxnSpPr>
              <a:cxnSpLocks/>
              <a:stCxn id="118" idx="2"/>
              <a:endCxn id="55" idx="0"/>
            </p:cNvCxnSpPr>
            <p:nvPr/>
          </p:nvCxnSpPr>
          <p:spPr>
            <a:xfrm>
              <a:off x="8701228" y="5600511"/>
              <a:ext cx="1683" cy="3036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408584-EB93-364B-B8A6-8FA51A89C0DC}"/>
              </a:ext>
            </a:extLst>
          </p:cNvPr>
          <p:cNvGrpSpPr/>
          <p:nvPr/>
        </p:nvGrpSpPr>
        <p:grpSpPr>
          <a:xfrm>
            <a:off x="278273" y="952955"/>
            <a:ext cx="6101517" cy="535702"/>
            <a:chOff x="570781" y="939570"/>
            <a:chExt cx="6101517" cy="535702"/>
          </a:xfrm>
        </p:grpSpPr>
        <p:sp>
          <p:nvSpPr>
            <p:cNvPr id="125" name="Rectangle 4">
              <a:extLst>
                <a:ext uri="{FF2B5EF4-FFF2-40B4-BE49-F238E27FC236}">
                  <a16:creationId xmlns:a16="http://schemas.microsoft.com/office/drawing/2014/main" id="{F88C75B1-8C87-4639-A756-E5026D0EEEF2}"/>
                </a:ext>
              </a:extLst>
            </p:cNvPr>
            <p:cNvSpPr/>
            <p:nvPr/>
          </p:nvSpPr>
          <p:spPr>
            <a:xfrm>
              <a:off x="1205757" y="939570"/>
              <a:ext cx="5466541" cy="5264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113778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rgbClr val="113778"/>
                  </a:solidFill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  <a:sym typeface="+mn-lt"/>
                </a:rPr>
                <a:t>Dual Modes: Use First, Pay Later &amp; Pay First, Use Later</a:t>
              </a:r>
            </a:p>
          </p:txBody>
        </p:sp>
        <p:grpSp>
          <p:nvGrpSpPr>
            <p:cNvPr id="129" name="Group 52">
              <a:extLst>
                <a:ext uri="{FF2B5EF4-FFF2-40B4-BE49-F238E27FC236}">
                  <a16:creationId xmlns:a16="http://schemas.microsoft.com/office/drawing/2014/main" id="{52F0226D-29FC-481A-9115-1F23A95A2C87}"/>
                </a:ext>
              </a:extLst>
            </p:cNvPr>
            <p:cNvGrpSpPr/>
            <p:nvPr/>
          </p:nvGrpSpPr>
          <p:grpSpPr>
            <a:xfrm>
              <a:off x="570781" y="948773"/>
              <a:ext cx="526499" cy="526499"/>
              <a:chOff x="7567283" y="2957120"/>
              <a:chExt cx="678581" cy="678581"/>
            </a:xfrm>
          </p:grpSpPr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9EAD791E-9A0C-42E1-A674-318F3618CA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7823" y="3180523"/>
                <a:ext cx="317500" cy="231775"/>
              </a:xfrm>
              <a:custGeom>
                <a:avLst/>
                <a:gdLst>
                  <a:gd name="T0" fmla="*/ 200 w 220"/>
                  <a:gd name="T1" fmla="*/ 0 h 160"/>
                  <a:gd name="T2" fmla="*/ 180 w 220"/>
                  <a:gd name="T3" fmla="*/ 20 h 160"/>
                  <a:gd name="T4" fmla="*/ 188 w 220"/>
                  <a:gd name="T5" fmla="*/ 36 h 160"/>
                  <a:gd name="T6" fmla="*/ 184 w 220"/>
                  <a:gd name="T7" fmla="*/ 34 h 160"/>
                  <a:gd name="T8" fmla="*/ 136 w 220"/>
                  <a:gd name="T9" fmla="*/ 124 h 160"/>
                  <a:gd name="T10" fmla="*/ 124 w 220"/>
                  <a:gd name="T11" fmla="*/ 120 h 160"/>
                  <a:gd name="T12" fmla="*/ 113 w 220"/>
                  <a:gd name="T13" fmla="*/ 123 h 160"/>
                  <a:gd name="T14" fmla="*/ 76 w 220"/>
                  <a:gd name="T15" fmla="*/ 71 h 160"/>
                  <a:gd name="T16" fmla="*/ 80 w 220"/>
                  <a:gd name="T17" fmla="*/ 60 h 160"/>
                  <a:gd name="T18" fmla="*/ 60 w 220"/>
                  <a:gd name="T19" fmla="*/ 40 h 160"/>
                  <a:gd name="T20" fmla="*/ 40 w 220"/>
                  <a:gd name="T21" fmla="*/ 60 h 160"/>
                  <a:gd name="T22" fmla="*/ 43 w 220"/>
                  <a:gd name="T23" fmla="*/ 71 h 160"/>
                  <a:gd name="T24" fmla="*/ 28 w 220"/>
                  <a:gd name="T25" fmla="*/ 90 h 160"/>
                  <a:gd name="T26" fmla="*/ 20 w 220"/>
                  <a:gd name="T27" fmla="*/ 88 h 160"/>
                  <a:gd name="T28" fmla="*/ 0 w 220"/>
                  <a:gd name="T29" fmla="*/ 108 h 160"/>
                  <a:gd name="T30" fmla="*/ 20 w 220"/>
                  <a:gd name="T31" fmla="*/ 128 h 160"/>
                  <a:gd name="T32" fmla="*/ 40 w 220"/>
                  <a:gd name="T33" fmla="*/ 108 h 160"/>
                  <a:gd name="T34" fmla="*/ 35 w 220"/>
                  <a:gd name="T35" fmla="*/ 94 h 160"/>
                  <a:gd name="T36" fmla="*/ 49 w 220"/>
                  <a:gd name="T37" fmla="*/ 77 h 160"/>
                  <a:gd name="T38" fmla="*/ 60 w 220"/>
                  <a:gd name="T39" fmla="*/ 80 h 160"/>
                  <a:gd name="T40" fmla="*/ 71 w 220"/>
                  <a:gd name="T41" fmla="*/ 77 h 160"/>
                  <a:gd name="T42" fmla="*/ 108 w 220"/>
                  <a:gd name="T43" fmla="*/ 129 h 160"/>
                  <a:gd name="T44" fmla="*/ 104 w 220"/>
                  <a:gd name="T45" fmla="*/ 140 h 160"/>
                  <a:gd name="T46" fmla="*/ 124 w 220"/>
                  <a:gd name="T47" fmla="*/ 160 h 160"/>
                  <a:gd name="T48" fmla="*/ 144 w 220"/>
                  <a:gd name="T49" fmla="*/ 140 h 160"/>
                  <a:gd name="T50" fmla="*/ 141 w 220"/>
                  <a:gd name="T51" fmla="*/ 130 h 160"/>
                  <a:gd name="T52" fmla="*/ 191 w 220"/>
                  <a:gd name="T53" fmla="*/ 38 h 160"/>
                  <a:gd name="T54" fmla="*/ 200 w 220"/>
                  <a:gd name="T55" fmla="*/ 40 h 160"/>
                  <a:gd name="T56" fmla="*/ 220 w 220"/>
                  <a:gd name="T57" fmla="*/ 20 h 160"/>
                  <a:gd name="T58" fmla="*/ 200 w 220"/>
                  <a:gd name="T59" fmla="*/ 0 h 160"/>
                  <a:gd name="T60" fmla="*/ 20 w 220"/>
                  <a:gd name="T61" fmla="*/ 120 h 160"/>
                  <a:gd name="T62" fmla="*/ 8 w 220"/>
                  <a:gd name="T63" fmla="*/ 108 h 160"/>
                  <a:gd name="T64" fmla="*/ 20 w 220"/>
                  <a:gd name="T65" fmla="*/ 96 h 160"/>
                  <a:gd name="T66" fmla="*/ 32 w 220"/>
                  <a:gd name="T67" fmla="*/ 108 h 160"/>
                  <a:gd name="T68" fmla="*/ 20 w 220"/>
                  <a:gd name="T69" fmla="*/ 120 h 160"/>
                  <a:gd name="T70" fmla="*/ 60 w 220"/>
                  <a:gd name="T71" fmla="*/ 72 h 160"/>
                  <a:gd name="T72" fmla="*/ 48 w 220"/>
                  <a:gd name="T73" fmla="*/ 60 h 160"/>
                  <a:gd name="T74" fmla="*/ 60 w 220"/>
                  <a:gd name="T75" fmla="*/ 48 h 160"/>
                  <a:gd name="T76" fmla="*/ 72 w 220"/>
                  <a:gd name="T77" fmla="*/ 60 h 160"/>
                  <a:gd name="T78" fmla="*/ 60 w 220"/>
                  <a:gd name="T79" fmla="*/ 72 h 160"/>
                  <a:gd name="T80" fmla="*/ 124 w 220"/>
                  <a:gd name="T81" fmla="*/ 152 h 160"/>
                  <a:gd name="T82" fmla="*/ 112 w 220"/>
                  <a:gd name="T83" fmla="*/ 140 h 160"/>
                  <a:gd name="T84" fmla="*/ 124 w 220"/>
                  <a:gd name="T85" fmla="*/ 128 h 160"/>
                  <a:gd name="T86" fmla="*/ 136 w 220"/>
                  <a:gd name="T87" fmla="*/ 140 h 160"/>
                  <a:gd name="T88" fmla="*/ 124 w 220"/>
                  <a:gd name="T89" fmla="*/ 152 h 160"/>
                  <a:gd name="T90" fmla="*/ 200 w 220"/>
                  <a:gd name="T91" fmla="*/ 32 h 160"/>
                  <a:gd name="T92" fmla="*/ 188 w 220"/>
                  <a:gd name="T93" fmla="*/ 20 h 160"/>
                  <a:gd name="T94" fmla="*/ 200 w 220"/>
                  <a:gd name="T95" fmla="*/ 8 h 160"/>
                  <a:gd name="T96" fmla="*/ 212 w 220"/>
                  <a:gd name="T97" fmla="*/ 20 h 160"/>
                  <a:gd name="T98" fmla="*/ 200 w 220"/>
                  <a:gd name="T99" fmla="*/ 3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0" h="160">
                    <a:moveTo>
                      <a:pt x="200" y="0"/>
                    </a:moveTo>
                    <a:cubicBezTo>
                      <a:pt x="189" y="0"/>
                      <a:pt x="180" y="9"/>
                      <a:pt x="180" y="20"/>
                    </a:cubicBezTo>
                    <a:cubicBezTo>
                      <a:pt x="180" y="27"/>
                      <a:pt x="183" y="33"/>
                      <a:pt x="188" y="36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2" y="122"/>
                      <a:pt x="128" y="120"/>
                      <a:pt x="124" y="120"/>
                    </a:cubicBezTo>
                    <a:cubicBezTo>
                      <a:pt x="120" y="120"/>
                      <a:pt x="116" y="121"/>
                      <a:pt x="113" y="123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9" y="68"/>
                      <a:pt x="80" y="64"/>
                      <a:pt x="80" y="60"/>
                    </a:cubicBezTo>
                    <a:cubicBezTo>
                      <a:pt x="80" y="49"/>
                      <a:pt x="71" y="40"/>
                      <a:pt x="60" y="40"/>
                    </a:cubicBezTo>
                    <a:cubicBezTo>
                      <a:pt x="49" y="40"/>
                      <a:pt x="40" y="49"/>
                      <a:pt x="40" y="60"/>
                    </a:cubicBezTo>
                    <a:cubicBezTo>
                      <a:pt x="40" y="64"/>
                      <a:pt x="41" y="68"/>
                      <a:pt x="43" y="71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6" y="89"/>
                      <a:pt x="23" y="88"/>
                      <a:pt x="20" y="88"/>
                    </a:cubicBezTo>
                    <a:cubicBezTo>
                      <a:pt x="9" y="88"/>
                      <a:pt x="0" y="97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ubicBezTo>
                      <a:pt x="40" y="103"/>
                      <a:pt x="38" y="98"/>
                      <a:pt x="35" y="94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52" y="79"/>
                      <a:pt x="56" y="80"/>
                      <a:pt x="60" y="80"/>
                    </a:cubicBezTo>
                    <a:cubicBezTo>
                      <a:pt x="64" y="80"/>
                      <a:pt x="68" y="79"/>
                      <a:pt x="71" y="77"/>
                    </a:cubicBezTo>
                    <a:cubicBezTo>
                      <a:pt x="108" y="129"/>
                      <a:pt x="108" y="129"/>
                      <a:pt x="108" y="129"/>
                    </a:cubicBezTo>
                    <a:cubicBezTo>
                      <a:pt x="105" y="132"/>
                      <a:pt x="104" y="136"/>
                      <a:pt x="104" y="140"/>
                    </a:cubicBezTo>
                    <a:cubicBezTo>
                      <a:pt x="104" y="151"/>
                      <a:pt x="113" y="160"/>
                      <a:pt x="124" y="160"/>
                    </a:cubicBezTo>
                    <a:cubicBezTo>
                      <a:pt x="135" y="160"/>
                      <a:pt x="144" y="151"/>
                      <a:pt x="144" y="140"/>
                    </a:cubicBezTo>
                    <a:cubicBezTo>
                      <a:pt x="144" y="136"/>
                      <a:pt x="143" y="133"/>
                      <a:pt x="141" y="130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4" y="39"/>
                      <a:pt x="197" y="40"/>
                      <a:pt x="200" y="40"/>
                    </a:cubicBezTo>
                    <a:cubicBezTo>
                      <a:pt x="211" y="40"/>
                      <a:pt x="220" y="31"/>
                      <a:pt x="220" y="20"/>
                    </a:cubicBezTo>
                    <a:cubicBezTo>
                      <a:pt x="220" y="9"/>
                      <a:pt x="211" y="0"/>
                      <a:pt x="200" y="0"/>
                    </a:cubicBezTo>
                    <a:close/>
                    <a:moveTo>
                      <a:pt x="20" y="120"/>
                    </a:moveTo>
                    <a:cubicBezTo>
                      <a:pt x="13" y="120"/>
                      <a:pt x="8" y="115"/>
                      <a:pt x="8" y="108"/>
                    </a:cubicBezTo>
                    <a:cubicBezTo>
                      <a:pt x="8" y="101"/>
                      <a:pt x="13" y="96"/>
                      <a:pt x="20" y="96"/>
                    </a:cubicBezTo>
                    <a:cubicBezTo>
                      <a:pt x="27" y="96"/>
                      <a:pt x="32" y="101"/>
                      <a:pt x="32" y="108"/>
                    </a:cubicBezTo>
                    <a:cubicBezTo>
                      <a:pt x="32" y="115"/>
                      <a:pt x="27" y="120"/>
                      <a:pt x="20" y="120"/>
                    </a:cubicBezTo>
                    <a:close/>
                    <a:moveTo>
                      <a:pt x="60" y="72"/>
                    </a:moveTo>
                    <a:cubicBezTo>
                      <a:pt x="53" y="72"/>
                      <a:pt x="48" y="67"/>
                      <a:pt x="48" y="60"/>
                    </a:cubicBezTo>
                    <a:cubicBezTo>
                      <a:pt x="48" y="53"/>
                      <a:pt x="53" y="48"/>
                      <a:pt x="60" y="48"/>
                    </a:cubicBezTo>
                    <a:cubicBezTo>
                      <a:pt x="67" y="48"/>
                      <a:pt x="72" y="53"/>
                      <a:pt x="72" y="60"/>
                    </a:cubicBezTo>
                    <a:cubicBezTo>
                      <a:pt x="72" y="67"/>
                      <a:pt x="67" y="72"/>
                      <a:pt x="60" y="72"/>
                    </a:cubicBezTo>
                    <a:close/>
                    <a:moveTo>
                      <a:pt x="124" y="152"/>
                    </a:moveTo>
                    <a:cubicBezTo>
                      <a:pt x="117" y="152"/>
                      <a:pt x="112" y="147"/>
                      <a:pt x="112" y="140"/>
                    </a:cubicBezTo>
                    <a:cubicBezTo>
                      <a:pt x="112" y="133"/>
                      <a:pt x="117" y="128"/>
                      <a:pt x="124" y="128"/>
                    </a:cubicBezTo>
                    <a:cubicBezTo>
                      <a:pt x="131" y="128"/>
                      <a:pt x="136" y="133"/>
                      <a:pt x="136" y="140"/>
                    </a:cubicBezTo>
                    <a:cubicBezTo>
                      <a:pt x="136" y="147"/>
                      <a:pt x="131" y="152"/>
                      <a:pt x="124" y="152"/>
                    </a:cubicBezTo>
                    <a:close/>
                    <a:moveTo>
                      <a:pt x="200" y="32"/>
                    </a:moveTo>
                    <a:cubicBezTo>
                      <a:pt x="193" y="32"/>
                      <a:pt x="188" y="27"/>
                      <a:pt x="188" y="20"/>
                    </a:cubicBezTo>
                    <a:cubicBezTo>
                      <a:pt x="188" y="13"/>
                      <a:pt x="193" y="8"/>
                      <a:pt x="200" y="8"/>
                    </a:cubicBezTo>
                    <a:cubicBezTo>
                      <a:pt x="207" y="8"/>
                      <a:pt x="212" y="13"/>
                      <a:pt x="212" y="20"/>
                    </a:cubicBezTo>
                    <a:cubicBezTo>
                      <a:pt x="212" y="27"/>
                      <a:pt x="207" y="32"/>
                      <a:pt x="200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2" name="Oval 43">
                <a:extLst>
                  <a:ext uri="{FF2B5EF4-FFF2-40B4-BE49-F238E27FC236}">
                    <a16:creationId xmlns:a16="http://schemas.microsoft.com/office/drawing/2014/main" id="{FF04E808-F65B-4544-A4BC-851856A67558}"/>
                  </a:ext>
                </a:extLst>
              </p:cNvPr>
              <p:cNvSpPr/>
              <p:nvPr/>
            </p:nvSpPr>
            <p:spPr>
              <a:xfrm>
                <a:off x="7567283" y="2957120"/>
                <a:ext cx="678581" cy="678581"/>
              </a:xfrm>
              <a:prstGeom prst="ellipse">
                <a:avLst/>
              </a:prstGeom>
              <a:solidFill>
                <a:srgbClr val="113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</p:grpSp>
        <p:pic>
          <p:nvPicPr>
            <p:cNvPr id="138" name="图形 137">
              <a:extLst>
                <a:ext uri="{FF2B5EF4-FFF2-40B4-BE49-F238E27FC236}">
                  <a16:creationId xmlns:a16="http://schemas.microsoft.com/office/drawing/2014/main" id="{2DE18A4C-3ED5-486A-945E-88DF0BBD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9258" y="1048016"/>
              <a:ext cx="309605" cy="3096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50A121-707C-AB42-B44D-C4DB7ED038F0}"/>
              </a:ext>
            </a:extLst>
          </p:cNvPr>
          <p:cNvGrpSpPr/>
          <p:nvPr/>
        </p:nvGrpSpPr>
        <p:grpSpPr>
          <a:xfrm>
            <a:off x="6685430" y="948110"/>
            <a:ext cx="4668765" cy="542084"/>
            <a:chOff x="6812376" y="948706"/>
            <a:chExt cx="4668765" cy="542084"/>
          </a:xfrm>
        </p:grpSpPr>
        <p:sp>
          <p:nvSpPr>
            <p:cNvPr id="124" name="Rectangle 4">
              <a:extLst>
                <a:ext uri="{FF2B5EF4-FFF2-40B4-BE49-F238E27FC236}">
                  <a16:creationId xmlns:a16="http://schemas.microsoft.com/office/drawing/2014/main" id="{8F204AB7-EA7C-4756-8FBB-5797A72F9D56}"/>
                </a:ext>
              </a:extLst>
            </p:cNvPr>
            <p:cNvSpPr/>
            <p:nvPr/>
          </p:nvSpPr>
          <p:spPr>
            <a:xfrm>
              <a:off x="7439520" y="964291"/>
              <a:ext cx="4041621" cy="526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113778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rgbClr val="11377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Credit Scoring Mechanism (Permission)</a:t>
              </a:r>
            </a:p>
          </p:txBody>
        </p:sp>
        <p:grpSp>
          <p:nvGrpSpPr>
            <p:cNvPr id="134" name="Group 52">
              <a:extLst>
                <a:ext uri="{FF2B5EF4-FFF2-40B4-BE49-F238E27FC236}">
                  <a16:creationId xmlns:a16="http://schemas.microsoft.com/office/drawing/2014/main" id="{7238F328-C65E-49EE-994D-CCF0DBC0D254}"/>
                </a:ext>
              </a:extLst>
            </p:cNvPr>
            <p:cNvGrpSpPr/>
            <p:nvPr/>
          </p:nvGrpSpPr>
          <p:grpSpPr>
            <a:xfrm>
              <a:off x="6812376" y="948706"/>
              <a:ext cx="526499" cy="526499"/>
              <a:chOff x="7567283" y="2957120"/>
              <a:chExt cx="678581" cy="678581"/>
            </a:xfrm>
          </p:grpSpPr>
          <p:sp>
            <p:nvSpPr>
              <p:cNvPr id="136" name="Freeform 19">
                <a:extLst>
                  <a:ext uri="{FF2B5EF4-FFF2-40B4-BE49-F238E27FC236}">
                    <a16:creationId xmlns:a16="http://schemas.microsoft.com/office/drawing/2014/main" id="{1ACA55C6-6CCD-4D6A-B3DF-D178C9C8A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47823" y="3180523"/>
                <a:ext cx="317500" cy="231775"/>
              </a:xfrm>
              <a:custGeom>
                <a:avLst/>
                <a:gdLst>
                  <a:gd name="T0" fmla="*/ 200 w 220"/>
                  <a:gd name="T1" fmla="*/ 0 h 160"/>
                  <a:gd name="T2" fmla="*/ 180 w 220"/>
                  <a:gd name="T3" fmla="*/ 20 h 160"/>
                  <a:gd name="T4" fmla="*/ 188 w 220"/>
                  <a:gd name="T5" fmla="*/ 36 h 160"/>
                  <a:gd name="T6" fmla="*/ 184 w 220"/>
                  <a:gd name="T7" fmla="*/ 34 h 160"/>
                  <a:gd name="T8" fmla="*/ 136 w 220"/>
                  <a:gd name="T9" fmla="*/ 124 h 160"/>
                  <a:gd name="T10" fmla="*/ 124 w 220"/>
                  <a:gd name="T11" fmla="*/ 120 h 160"/>
                  <a:gd name="T12" fmla="*/ 113 w 220"/>
                  <a:gd name="T13" fmla="*/ 123 h 160"/>
                  <a:gd name="T14" fmla="*/ 76 w 220"/>
                  <a:gd name="T15" fmla="*/ 71 h 160"/>
                  <a:gd name="T16" fmla="*/ 80 w 220"/>
                  <a:gd name="T17" fmla="*/ 60 h 160"/>
                  <a:gd name="T18" fmla="*/ 60 w 220"/>
                  <a:gd name="T19" fmla="*/ 40 h 160"/>
                  <a:gd name="T20" fmla="*/ 40 w 220"/>
                  <a:gd name="T21" fmla="*/ 60 h 160"/>
                  <a:gd name="T22" fmla="*/ 43 w 220"/>
                  <a:gd name="T23" fmla="*/ 71 h 160"/>
                  <a:gd name="T24" fmla="*/ 28 w 220"/>
                  <a:gd name="T25" fmla="*/ 90 h 160"/>
                  <a:gd name="T26" fmla="*/ 20 w 220"/>
                  <a:gd name="T27" fmla="*/ 88 h 160"/>
                  <a:gd name="T28" fmla="*/ 0 w 220"/>
                  <a:gd name="T29" fmla="*/ 108 h 160"/>
                  <a:gd name="T30" fmla="*/ 20 w 220"/>
                  <a:gd name="T31" fmla="*/ 128 h 160"/>
                  <a:gd name="T32" fmla="*/ 40 w 220"/>
                  <a:gd name="T33" fmla="*/ 108 h 160"/>
                  <a:gd name="T34" fmla="*/ 35 w 220"/>
                  <a:gd name="T35" fmla="*/ 94 h 160"/>
                  <a:gd name="T36" fmla="*/ 49 w 220"/>
                  <a:gd name="T37" fmla="*/ 77 h 160"/>
                  <a:gd name="T38" fmla="*/ 60 w 220"/>
                  <a:gd name="T39" fmla="*/ 80 h 160"/>
                  <a:gd name="T40" fmla="*/ 71 w 220"/>
                  <a:gd name="T41" fmla="*/ 77 h 160"/>
                  <a:gd name="T42" fmla="*/ 108 w 220"/>
                  <a:gd name="T43" fmla="*/ 129 h 160"/>
                  <a:gd name="T44" fmla="*/ 104 w 220"/>
                  <a:gd name="T45" fmla="*/ 140 h 160"/>
                  <a:gd name="T46" fmla="*/ 124 w 220"/>
                  <a:gd name="T47" fmla="*/ 160 h 160"/>
                  <a:gd name="T48" fmla="*/ 144 w 220"/>
                  <a:gd name="T49" fmla="*/ 140 h 160"/>
                  <a:gd name="T50" fmla="*/ 141 w 220"/>
                  <a:gd name="T51" fmla="*/ 130 h 160"/>
                  <a:gd name="T52" fmla="*/ 191 w 220"/>
                  <a:gd name="T53" fmla="*/ 38 h 160"/>
                  <a:gd name="T54" fmla="*/ 200 w 220"/>
                  <a:gd name="T55" fmla="*/ 40 h 160"/>
                  <a:gd name="T56" fmla="*/ 220 w 220"/>
                  <a:gd name="T57" fmla="*/ 20 h 160"/>
                  <a:gd name="T58" fmla="*/ 200 w 220"/>
                  <a:gd name="T59" fmla="*/ 0 h 160"/>
                  <a:gd name="T60" fmla="*/ 20 w 220"/>
                  <a:gd name="T61" fmla="*/ 120 h 160"/>
                  <a:gd name="T62" fmla="*/ 8 w 220"/>
                  <a:gd name="T63" fmla="*/ 108 h 160"/>
                  <a:gd name="T64" fmla="*/ 20 w 220"/>
                  <a:gd name="T65" fmla="*/ 96 h 160"/>
                  <a:gd name="T66" fmla="*/ 32 w 220"/>
                  <a:gd name="T67" fmla="*/ 108 h 160"/>
                  <a:gd name="T68" fmla="*/ 20 w 220"/>
                  <a:gd name="T69" fmla="*/ 120 h 160"/>
                  <a:gd name="T70" fmla="*/ 60 w 220"/>
                  <a:gd name="T71" fmla="*/ 72 h 160"/>
                  <a:gd name="T72" fmla="*/ 48 w 220"/>
                  <a:gd name="T73" fmla="*/ 60 h 160"/>
                  <a:gd name="T74" fmla="*/ 60 w 220"/>
                  <a:gd name="T75" fmla="*/ 48 h 160"/>
                  <a:gd name="T76" fmla="*/ 72 w 220"/>
                  <a:gd name="T77" fmla="*/ 60 h 160"/>
                  <a:gd name="T78" fmla="*/ 60 w 220"/>
                  <a:gd name="T79" fmla="*/ 72 h 160"/>
                  <a:gd name="T80" fmla="*/ 124 w 220"/>
                  <a:gd name="T81" fmla="*/ 152 h 160"/>
                  <a:gd name="T82" fmla="*/ 112 w 220"/>
                  <a:gd name="T83" fmla="*/ 140 h 160"/>
                  <a:gd name="T84" fmla="*/ 124 w 220"/>
                  <a:gd name="T85" fmla="*/ 128 h 160"/>
                  <a:gd name="T86" fmla="*/ 136 w 220"/>
                  <a:gd name="T87" fmla="*/ 140 h 160"/>
                  <a:gd name="T88" fmla="*/ 124 w 220"/>
                  <a:gd name="T89" fmla="*/ 152 h 160"/>
                  <a:gd name="T90" fmla="*/ 200 w 220"/>
                  <a:gd name="T91" fmla="*/ 32 h 160"/>
                  <a:gd name="T92" fmla="*/ 188 w 220"/>
                  <a:gd name="T93" fmla="*/ 20 h 160"/>
                  <a:gd name="T94" fmla="*/ 200 w 220"/>
                  <a:gd name="T95" fmla="*/ 8 h 160"/>
                  <a:gd name="T96" fmla="*/ 212 w 220"/>
                  <a:gd name="T97" fmla="*/ 20 h 160"/>
                  <a:gd name="T98" fmla="*/ 200 w 220"/>
                  <a:gd name="T99" fmla="*/ 3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0" h="160">
                    <a:moveTo>
                      <a:pt x="200" y="0"/>
                    </a:moveTo>
                    <a:cubicBezTo>
                      <a:pt x="189" y="0"/>
                      <a:pt x="180" y="9"/>
                      <a:pt x="180" y="20"/>
                    </a:cubicBezTo>
                    <a:cubicBezTo>
                      <a:pt x="180" y="27"/>
                      <a:pt x="183" y="33"/>
                      <a:pt x="188" y="36"/>
                    </a:cubicBezTo>
                    <a:cubicBezTo>
                      <a:pt x="184" y="34"/>
                      <a:pt x="184" y="34"/>
                      <a:pt x="184" y="34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2" y="122"/>
                      <a:pt x="128" y="120"/>
                      <a:pt x="124" y="120"/>
                    </a:cubicBezTo>
                    <a:cubicBezTo>
                      <a:pt x="120" y="120"/>
                      <a:pt x="116" y="121"/>
                      <a:pt x="113" y="123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9" y="68"/>
                      <a:pt x="80" y="64"/>
                      <a:pt x="80" y="60"/>
                    </a:cubicBezTo>
                    <a:cubicBezTo>
                      <a:pt x="80" y="49"/>
                      <a:pt x="71" y="40"/>
                      <a:pt x="60" y="40"/>
                    </a:cubicBezTo>
                    <a:cubicBezTo>
                      <a:pt x="49" y="40"/>
                      <a:pt x="40" y="49"/>
                      <a:pt x="40" y="60"/>
                    </a:cubicBezTo>
                    <a:cubicBezTo>
                      <a:pt x="40" y="64"/>
                      <a:pt x="41" y="68"/>
                      <a:pt x="43" y="71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6" y="89"/>
                      <a:pt x="23" y="88"/>
                      <a:pt x="20" y="88"/>
                    </a:cubicBezTo>
                    <a:cubicBezTo>
                      <a:pt x="9" y="88"/>
                      <a:pt x="0" y="97"/>
                      <a:pt x="0" y="108"/>
                    </a:cubicBezTo>
                    <a:cubicBezTo>
                      <a:pt x="0" y="119"/>
                      <a:pt x="9" y="128"/>
                      <a:pt x="20" y="128"/>
                    </a:cubicBezTo>
                    <a:cubicBezTo>
                      <a:pt x="31" y="128"/>
                      <a:pt x="40" y="119"/>
                      <a:pt x="40" y="108"/>
                    </a:cubicBezTo>
                    <a:cubicBezTo>
                      <a:pt x="40" y="103"/>
                      <a:pt x="38" y="98"/>
                      <a:pt x="35" y="94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52" y="79"/>
                      <a:pt x="56" y="80"/>
                      <a:pt x="60" y="80"/>
                    </a:cubicBezTo>
                    <a:cubicBezTo>
                      <a:pt x="64" y="80"/>
                      <a:pt x="68" y="79"/>
                      <a:pt x="71" y="77"/>
                    </a:cubicBezTo>
                    <a:cubicBezTo>
                      <a:pt x="108" y="129"/>
                      <a:pt x="108" y="129"/>
                      <a:pt x="108" y="129"/>
                    </a:cubicBezTo>
                    <a:cubicBezTo>
                      <a:pt x="105" y="132"/>
                      <a:pt x="104" y="136"/>
                      <a:pt x="104" y="140"/>
                    </a:cubicBezTo>
                    <a:cubicBezTo>
                      <a:pt x="104" y="151"/>
                      <a:pt x="113" y="160"/>
                      <a:pt x="124" y="160"/>
                    </a:cubicBezTo>
                    <a:cubicBezTo>
                      <a:pt x="135" y="160"/>
                      <a:pt x="144" y="151"/>
                      <a:pt x="144" y="140"/>
                    </a:cubicBezTo>
                    <a:cubicBezTo>
                      <a:pt x="144" y="136"/>
                      <a:pt x="143" y="133"/>
                      <a:pt x="141" y="130"/>
                    </a:cubicBezTo>
                    <a:cubicBezTo>
                      <a:pt x="191" y="38"/>
                      <a:pt x="191" y="38"/>
                      <a:pt x="191" y="38"/>
                    </a:cubicBezTo>
                    <a:cubicBezTo>
                      <a:pt x="194" y="39"/>
                      <a:pt x="197" y="40"/>
                      <a:pt x="200" y="40"/>
                    </a:cubicBezTo>
                    <a:cubicBezTo>
                      <a:pt x="211" y="40"/>
                      <a:pt x="220" y="31"/>
                      <a:pt x="220" y="20"/>
                    </a:cubicBezTo>
                    <a:cubicBezTo>
                      <a:pt x="220" y="9"/>
                      <a:pt x="211" y="0"/>
                      <a:pt x="200" y="0"/>
                    </a:cubicBezTo>
                    <a:close/>
                    <a:moveTo>
                      <a:pt x="20" y="120"/>
                    </a:moveTo>
                    <a:cubicBezTo>
                      <a:pt x="13" y="120"/>
                      <a:pt x="8" y="115"/>
                      <a:pt x="8" y="108"/>
                    </a:cubicBezTo>
                    <a:cubicBezTo>
                      <a:pt x="8" y="101"/>
                      <a:pt x="13" y="96"/>
                      <a:pt x="20" y="96"/>
                    </a:cubicBezTo>
                    <a:cubicBezTo>
                      <a:pt x="27" y="96"/>
                      <a:pt x="32" y="101"/>
                      <a:pt x="32" y="108"/>
                    </a:cubicBezTo>
                    <a:cubicBezTo>
                      <a:pt x="32" y="115"/>
                      <a:pt x="27" y="120"/>
                      <a:pt x="20" y="120"/>
                    </a:cubicBezTo>
                    <a:close/>
                    <a:moveTo>
                      <a:pt x="60" y="72"/>
                    </a:moveTo>
                    <a:cubicBezTo>
                      <a:pt x="53" y="72"/>
                      <a:pt x="48" y="67"/>
                      <a:pt x="48" y="60"/>
                    </a:cubicBezTo>
                    <a:cubicBezTo>
                      <a:pt x="48" y="53"/>
                      <a:pt x="53" y="48"/>
                      <a:pt x="60" y="48"/>
                    </a:cubicBezTo>
                    <a:cubicBezTo>
                      <a:pt x="67" y="48"/>
                      <a:pt x="72" y="53"/>
                      <a:pt x="72" y="60"/>
                    </a:cubicBezTo>
                    <a:cubicBezTo>
                      <a:pt x="72" y="67"/>
                      <a:pt x="67" y="72"/>
                      <a:pt x="60" y="72"/>
                    </a:cubicBezTo>
                    <a:close/>
                    <a:moveTo>
                      <a:pt x="124" y="152"/>
                    </a:moveTo>
                    <a:cubicBezTo>
                      <a:pt x="117" y="152"/>
                      <a:pt x="112" y="147"/>
                      <a:pt x="112" y="140"/>
                    </a:cubicBezTo>
                    <a:cubicBezTo>
                      <a:pt x="112" y="133"/>
                      <a:pt x="117" y="128"/>
                      <a:pt x="124" y="128"/>
                    </a:cubicBezTo>
                    <a:cubicBezTo>
                      <a:pt x="131" y="128"/>
                      <a:pt x="136" y="133"/>
                      <a:pt x="136" y="140"/>
                    </a:cubicBezTo>
                    <a:cubicBezTo>
                      <a:pt x="136" y="147"/>
                      <a:pt x="131" y="152"/>
                      <a:pt x="124" y="152"/>
                    </a:cubicBezTo>
                    <a:close/>
                    <a:moveTo>
                      <a:pt x="200" y="32"/>
                    </a:moveTo>
                    <a:cubicBezTo>
                      <a:pt x="193" y="32"/>
                      <a:pt x="188" y="27"/>
                      <a:pt x="188" y="20"/>
                    </a:cubicBezTo>
                    <a:cubicBezTo>
                      <a:pt x="188" y="13"/>
                      <a:pt x="193" y="8"/>
                      <a:pt x="200" y="8"/>
                    </a:cubicBezTo>
                    <a:cubicBezTo>
                      <a:pt x="207" y="8"/>
                      <a:pt x="212" y="13"/>
                      <a:pt x="212" y="20"/>
                    </a:cubicBezTo>
                    <a:cubicBezTo>
                      <a:pt x="212" y="27"/>
                      <a:pt x="207" y="32"/>
                      <a:pt x="200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37" name="Oval 43">
                <a:extLst>
                  <a:ext uri="{FF2B5EF4-FFF2-40B4-BE49-F238E27FC236}">
                    <a16:creationId xmlns:a16="http://schemas.microsoft.com/office/drawing/2014/main" id="{8CF6830E-DC9F-4479-9F1C-45BADC2D2266}"/>
                  </a:ext>
                </a:extLst>
              </p:cNvPr>
              <p:cNvSpPr/>
              <p:nvPr/>
            </p:nvSpPr>
            <p:spPr>
              <a:xfrm>
                <a:off x="7567283" y="2957120"/>
                <a:ext cx="678581" cy="678581"/>
              </a:xfrm>
              <a:prstGeom prst="ellipse">
                <a:avLst/>
              </a:prstGeom>
              <a:solidFill>
                <a:srgbClr val="113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</p:grp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B0A85D0E-EEAC-4526-9031-95D3D14B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88369" y="1021840"/>
              <a:ext cx="374512" cy="37451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4D3C0-0432-F64E-9976-3249BAD93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201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73EF5EDC-CF41-464F-9D67-6513F8734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7787" y="257160"/>
            <a:ext cx="8459452" cy="475612"/>
          </a:xfrm>
        </p:spPr>
        <p:txBody>
          <a:bodyPr/>
          <a:lstStyle/>
          <a:p>
            <a:r>
              <a:rPr lang="en-US" dirty="0"/>
              <a:t>Ⅱ. </a:t>
            </a:r>
            <a:r>
              <a:rPr lang="en-US" altLang="zh-CN" dirty="0"/>
              <a:t>Business Architecture Analysis: </a:t>
            </a:r>
            <a:r>
              <a:rPr lang="en-US" altLang="zh-CN" dirty="0">
                <a:solidFill>
                  <a:schemeClr val="accent1"/>
                </a:solidFill>
              </a:rPr>
              <a:t>Daily Consumption (1/2)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E85401F-AE37-4E03-9B46-71138B769277}"/>
              </a:ext>
            </a:extLst>
          </p:cNvPr>
          <p:cNvGrpSpPr/>
          <p:nvPr/>
        </p:nvGrpSpPr>
        <p:grpSpPr>
          <a:xfrm>
            <a:off x="969655" y="1748433"/>
            <a:ext cx="10273959" cy="4804768"/>
            <a:chOff x="969655" y="1128052"/>
            <a:chExt cx="10273959" cy="4804768"/>
          </a:xfrm>
        </p:grpSpPr>
        <p:sp>
          <p:nvSpPr>
            <p:cNvPr id="140" name="Rectangle 4">
              <a:extLst>
                <a:ext uri="{FF2B5EF4-FFF2-40B4-BE49-F238E27FC236}">
                  <a16:creationId xmlns:a16="http://schemas.microsoft.com/office/drawing/2014/main" id="{B9A6DD97-E6FE-4C86-8C0E-6D70C9EE4BC5}"/>
                </a:ext>
              </a:extLst>
            </p:cNvPr>
            <p:cNvSpPr/>
            <p:nvPr/>
          </p:nvSpPr>
          <p:spPr>
            <a:xfrm>
              <a:off x="3960561" y="2553978"/>
              <a:ext cx="3823297" cy="1021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41" name="Rectangle 4">
              <a:extLst>
                <a:ext uri="{FF2B5EF4-FFF2-40B4-BE49-F238E27FC236}">
                  <a16:creationId xmlns:a16="http://schemas.microsoft.com/office/drawing/2014/main" id="{FF3BF8D0-EC9F-4995-803A-EEBBCC9D8CD7}"/>
                </a:ext>
              </a:extLst>
            </p:cNvPr>
            <p:cNvSpPr/>
            <p:nvPr/>
          </p:nvSpPr>
          <p:spPr>
            <a:xfrm>
              <a:off x="3955795" y="1180822"/>
              <a:ext cx="3823296" cy="1021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6" name="TextBox 35">
              <a:extLst>
                <a:ext uri="{FF2B5EF4-FFF2-40B4-BE49-F238E27FC236}">
                  <a16:creationId xmlns:a16="http://schemas.microsoft.com/office/drawing/2014/main" id="{334B1957-F433-42C6-AA9B-B8190A6FC242}"/>
                </a:ext>
              </a:extLst>
            </p:cNvPr>
            <p:cNvSpPr txBox="1"/>
            <p:nvPr/>
          </p:nvSpPr>
          <p:spPr>
            <a:xfrm>
              <a:off x="4650657" y="1359718"/>
              <a:ext cx="3192232" cy="65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400"/>
                </a:spcAft>
              </a:pPr>
              <a:r>
                <a:rPr lang="en-US" sz="1600" dirty="0">
                  <a:solidFill>
                    <a:srgbClr val="002060"/>
                  </a:solidFill>
                  <a:latin typeface="Times New Roman" panose="02020603050405020304" pitchFamily="18" charset="0"/>
                  <a:ea typeface="微软雅黑 Light" panose="020B0502040204020203" pitchFamily="34" charset="-122"/>
                  <a:cs typeface="Times New Roman" panose="02020603050405020304" pitchFamily="18" charset="0"/>
                  <a:sym typeface="+mn-lt"/>
                </a:rPr>
                <a:t>Scan the code before enjoying the service, with record sent to the SC</a:t>
              </a:r>
            </a:p>
          </p:txBody>
        </p:sp>
        <p:sp>
          <p:nvSpPr>
            <p:cNvPr id="168" name="Oval 44">
              <a:extLst>
                <a:ext uri="{FF2B5EF4-FFF2-40B4-BE49-F238E27FC236}">
                  <a16:creationId xmlns:a16="http://schemas.microsoft.com/office/drawing/2014/main" id="{5B20F485-56AA-446E-8FFB-E27DB5B6E541}"/>
                </a:ext>
              </a:extLst>
            </p:cNvPr>
            <p:cNvSpPr/>
            <p:nvPr/>
          </p:nvSpPr>
          <p:spPr>
            <a:xfrm>
              <a:off x="4078125" y="2728014"/>
              <a:ext cx="678581" cy="6785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9" name="Rectangle 4">
              <a:extLst>
                <a:ext uri="{FF2B5EF4-FFF2-40B4-BE49-F238E27FC236}">
                  <a16:creationId xmlns:a16="http://schemas.microsoft.com/office/drawing/2014/main" id="{3298BC25-2906-4627-A483-126F75F3E31C}"/>
                </a:ext>
              </a:extLst>
            </p:cNvPr>
            <p:cNvSpPr/>
            <p:nvPr/>
          </p:nvSpPr>
          <p:spPr>
            <a:xfrm>
              <a:off x="3955794" y="3927132"/>
              <a:ext cx="3823295" cy="1021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1" name="Oval 44">
              <a:extLst>
                <a:ext uri="{FF2B5EF4-FFF2-40B4-BE49-F238E27FC236}">
                  <a16:creationId xmlns:a16="http://schemas.microsoft.com/office/drawing/2014/main" id="{12741788-9A33-48C9-A772-35E63C843DFD}"/>
                </a:ext>
              </a:extLst>
            </p:cNvPr>
            <p:cNvSpPr/>
            <p:nvPr/>
          </p:nvSpPr>
          <p:spPr>
            <a:xfrm>
              <a:off x="4073358" y="4101168"/>
              <a:ext cx="678581" cy="6785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2753CEA5-B244-4511-A56A-442C6487A697}"/>
                </a:ext>
              </a:extLst>
            </p:cNvPr>
            <p:cNvGrpSpPr/>
            <p:nvPr/>
          </p:nvGrpSpPr>
          <p:grpSpPr>
            <a:xfrm>
              <a:off x="4073358" y="1352340"/>
              <a:ext cx="678581" cy="678581"/>
              <a:chOff x="8190892" y="2268278"/>
              <a:chExt cx="678581" cy="678581"/>
            </a:xfrm>
          </p:grpSpPr>
          <p:grpSp>
            <p:nvGrpSpPr>
              <p:cNvPr id="173" name="Group 52">
                <a:extLst>
                  <a:ext uri="{FF2B5EF4-FFF2-40B4-BE49-F238E27FC236}">
                    <a16:creationId xmlns:a16="http://schemas.microsoft.com/office/drawing/2014/main" id="{714CE54B-B596-447B-91C5-53BA9E623B0A}"/>
                  </a:ext>
                </a:extLst>
              </p:cNvPr>
              <p:cNvGrpSpPr/>
              <p:nvPr/>
            </p:nvGrpSpPr>
            <p:grpSpPr>
              <a:xfrm>
                <a:off x="8190892" y="2268278"/>
                <a:ext cx="678581" cy="678581"/>
                <a:chOff x="7567283" y="2957120"/>
                <a:chExt cx="678581" cy="678581"/>
              </a:xfrm>
            </p:grpSpPr>
            <p:sp>
              <p:nvSpPr>
                <p:cNvPr id="175" name="Freeform 19">
                  <a:extLst>
                    <a:ext uri="{FF2B5EF4-FFF2-40B4-BE49-F238E27FC236}">
                      <a16:creationId xmlns:a16="http://schemas.microsoft.com/office/drawing/2014/main" id="{42C93065-D629-4593-B0AC-71CE81FD55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47823" y="3180523"/>
                  <a:ext cx="317500" cy="231775"/>
                </a:xfrm>
                <a:custGeom>
                  <a:avLst/>
                  <a:gdLst>
                    <a:gd name="T0" fmla="*/ 200 w 220"/>
                    <a:gd name="T1" fmla="*/ 0 h 160"/>
                    <a:gd name="T2" fmla="*/ 180 w 220"/>
                    <a:gd name="T3" fmla="*/ 20 h 160"/>
                    <a:gd name="T4" fmla="*/ 188 w 220"/>
                    <a:gd name="T5" fmla="*/ 36 h 160"/>
                    <a:gd name="T6" fmla="*/ 184 w 220"/>
                    <a:gd name="T7" fmla="*/ 34 h 160"/>
                    <a:gd name="T8" fmla="*/ 136 w 220"/>
                    <a:gd name="T9" fmla="*/ 124 h 160"/>
                    <a:gd name="T10" fmla="*/ 124 w 220"/>
                    <a:gd name="T11" fmla="*/ 120 h 160"/>
                    <a:gd name="T12" fmla="*/ 113 w 220"/>
                    <a:gd name="T13" fmla="*/ 123 h 160"/>
                    <a:gd name="T14" fmla="*/ 76 w 220"/>
                    <a:gd name="T15" fmla="*/ 71 h 160"/>
                    <a:gd name="T16" fmla="*/ 80 w 220"/>
                    <a:gd name="T17" fmla="*/ 60 h 160"/>
                    <a:gd name="T18" fmla="*/ 60 w 220"/>
                    <a:gd name="T19" fmla="*/ 40 h 160"/>
                    <a:gd name="T20" fmla="*/ 40 w 220"/>
                    <a:gd name="T21" fmla="*/ 60 h 160"/>
                    <a:gd name="T22" fmla="*/ 43 w 220"/>
                    <a:gd name="T23" fmla="*/ 71 h 160"/>
                    <a:gd name="T24" fmla="*/ 28 w 220"/>
                    <a:gd name="T25" fmla="*/ 90 h 160"/>
                    <a:gd name="T26" fmla="*/ 20 w 220"/>
                    <a:gd name="T27" fmla="*/ 88 h 160"/>
                    <a:gd name="T28" fmla="*/ 0 w 220"/>
                    <a:gd name="T29" fmla="*/ 108 h 160"/>
                    <a:gd name="T30" fmla="*/ 20 w 220"/>
                    <a:gd name="T31" fmla="*/ 128 h 160"/>
                    <a:gd name="T32" fmla="*/ 40 w 220"/>
                    <a:gd name="T33" fmla="*/ 108 h 160"/>
                    <a:gd name="T34" fmla="*/ 35 w 220"/>
                    <a:gd name="T35" fmla="*/ 94 h 160"/>
                    <a:gd name="T36" fmla="*/ 49 w 220"/>
                    <a:gd name="T37" fmla="*/ 77 h 160"/>
                    <a:gd name="T38" fmla="*/ 60 w 220"/>
                    <a:gd name="T39" fmla="*/ 80 h 160"/>
                    <a:gd name="T40" fmla="*/ 71 w 220"/>
                    <a:gd name="T41" fmla="*/ 77 h 160"/>
                    <a:gd name="T42" fmla="*/ 108 w 220"/>
                    <a:gd name="T43" fmla="*/ 129 h 160"/>
                    <a:gd name="T44" fmla="*/ 104 w 220"/>
                    <a:gd name="T45" fmla="*/ 140 h 160"/>
                    <a:gd name="T46" fmla="*/ 124 w 220"/>
                    <a:gd name="T47" fmla="*/ 160 h 160"/>
                    <a:gd name="T48" fmla="*/ 144 w 220"/>
                    <a:gd name="T49" fmla="*/ 140 h 160"/>
                    <a:gd name="T50" fmla="*/ 141 w 220"/>
                    <a:gd name="T51" fmla="*/ 130 h 160"/>
                    <a:gd name="T52" fmla="*/ 191 w 220"/>
                    <a:gd name="T53" fmla="*/ 38 h 160"/>
                    <a:gd name="T54" fmla="*/ 200 w 220"/>
                    <a:gd name="T55" fmla="*/ 40 h 160"/>
                    <a:gd name="T56" fmla="*/ 220 w 220"/>
                    <a:gd name="T57" fmla="*/ 20 h 160"/>
                    <a:gd name="T58" fmla="*/ 200 w 220"/>
                    <a:gd name="T59" fmla="*/ 0 h 160"/>
                    <a:gd name="T60" fmla="*/ 20 w 220"/>
                    <a:gd name="T61" fmla="*/ 120 h 160"/>
                    <a:gd name="T62" fmla="*/ 8 w 220"/>
                    <a:gd name="T63" fmla="*/ 108 h 160"/>
                    <a:gd name="T64" fmla="*/ 20 w 220"/>
                    <a:gd name="T65" fmla="*/ 96 h 160"/>
                    <a:gd name="T66" fmla="*/ 32 w 220"/>
                    <a:gd name="T67" fmla="*/ 108 h 160"/>
                    <a:gd name="T68" fmla="*/ 20 w 220"/>
                    <a:gd name="T69" fmla="*/ 120 h 160"/>
                    <a:gd name="T70" fmla="*/ 60 w 220"/>
                    <a:gd name="T71" fmla="*/ 72 h 160"/>
                    <a:gd name="T72" fmla="*/ 48 w 220"/>
                    <a:gd name="T73" fmla="*/ 60 h 160"/>
                    <a:gd name="T74" fmla="*/ 60 w 220"/>
                    <a:gd name="T75" fmla="*/ 48 h 160"/>
                    <a:gd name="T76" fmla="*/ 72 w 220"/>
                    <a:gd name="T77" fmla="*/ 60 h 160"/>
                    <a:gd name="T78" fmla="*/ 60 w 220"/>
                    <a:gd name="T79" fmla="*/ 72 h 160"/>
                    <a:gd name="T80" fmla="*/ 124 w 220"/>
                    <a:gd name="T81" fmla="*/ 152 h 160"/>
                    <a:gd name="T82" fmla="*/ 112 w 220"/>
                    <a:gd name="T83" fmla="*/ 140 h 160"/>
                    <a:gd name="T84" fmla="*/ 124 w 220"/>
                    <a:gd name="T85" fmla="*/ 128 h 160"/>
                    <a:gd name="T86" fmla="*/ 136 w 220"/>
                    <a:gd name="T87" fmla="*/ 140 h 160"/>
                    <a:gd name="T88" fmla="*/ 124 w 220"/>
                    <a:gd name="T89" fmla="*/ 152 h 160"/>
                    <a:gd name="T90" fmla="*/ 200 w 220"/>
                    <a:gd name="T91" fmla="*/ 32 h 160"/>
                    <a:gd name="T92" fmla="*/ 188 w 220"/>
                    <a:gd name="T93" fmla="*/ 20 h 160"/>
                    <a:gd name="T94" fmla="*/ 200 w 220"/>
                    <a:gd name="T95" fmla="*/ 8 h 160"/>
                    <a:gd name="T96" fmla="*/ 212 w 220"/>
                    <a:gd name="T97" fmla="*/ 20 h 160"/>
                    <a:gd name="T98" fmla="*/ 200 w 220"/>
                    <a:gd name="T99" fmla="*/ 32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20" h="160">
                      <a:moveTo>
                        <a:pt x="200" y="0"/>
                      </a:moveTo>
                      <a:cubicBezTo>
                        <a:pt x="189" y="0"/>
                        <a:pt x="180" y="9"/>
                        <a:pt x="180" y="20"/>
                      </a:cubicBezTo>
                      <a:cubicBezTo>
                        <a:pt x="180" y="27"/>
                        <a:pt x="183" y="33"/>
                        <a:pt x="188" y="36"/>
                      </a:cubicBezTo>
                      <a:cubicBezTo>
                        <a:pt x="184" y="34"/>
                        <a:pt x="184" y="34"/>
                        <a:pt x="184" y="34"/>
                      </a:cubicBezTo>
                      <a:cubicBezTo>
                        <a:pt x="136" y="124"/>
                        <a:pt x="136" y="124"/>
                        <a:pt x="136" y="124"/>
                      </a:cubicBezTo>
                      <a:cubicBezTo>
                        <a:pt x="132" y="122"/>
                        <a:pt x="128" y="120"/>
                        <a:pt x="124" y="120"/>
                      </a:cubicBezTo>
                      <a:cubicBezTo>
                        <a:pt x="120" y="120"/>
                        <a:pt x="116" y="121"/>
                        <a:pt x="113" y="123"/>
                      </a:cubicBezTo>
                      <a:cubicBezTo>
                        <a:pt x="76" y="71"/>
                        <a:pt x="76" y="71"/>
                        <a:pt x="76" y="71"/>
                      </a:cubicBezTo>
                      <a:cubicBezTo>
                        <a:pt x="79" y="68"/>
                        <a:pt x="80" y="64"/>
                        <a:pt x="80" y="60"/>
                      </a:cubicBezTo>
                      <a:cubicBezTo>
                        <a:pt x="80" y="49"/>
                        <a:pt x="71" y="40"/>
                        <a:pt x="60" y="40"/>
                      </a:cubicBezTo>
                      <a:cubicBezTo>
                        <a:pt x="49" y="40"/>
                        <a:pt x="40" y="49"/>
                        <a:pt x="40" y="60"/>
                      </a:cubicBezTo>
                      <a:cubicBezTo>
                        <a:pt x="40" y="64"/>
                        <a:pt x="41" y="68"/>
                        <a:pt x="43" y="71"/>
                      </a:cubicBezTo>
                      <a:cubicBezTo>
                        <a:pt x="28" y="90"/>
                        <a:pt x="28" y="90"/>
                        <a:pt x="28" y="90"/>
                      </a:cubicBezTo>
                      <a:cubicBezTo>
                        <a:pt x="26" y="89"/>
                        <a:pt x="23" y="88"/>
                        <a:pt x="20" y="88"/>
                      </a:cubicBezTo>
                      <a:cubicBezTo>
                        <a:pt x="9" y="88"/>
                        <a:pt x="0" y="97"/>
                        <a:pt x="0" y="108"/>
                      </a:cubicBezTo>
                      <a:cubicBezTo>
                        <a:pt x="0" y="119"/>
                        <a:pt x="9" y="128"/>
                        <a:pt x="20" y="128"/>
                      </a:cubicBezTo>
                      <a:cubicBezTo>
                        <a:pt x="31" y="128"/>
                        <a:pt x="40" y="119"/>
                        <a:pt x="40" y="108"/>
                      </a:cubicBezTo>
                      <a:cubicBezTo>
                        <a:pt x="40" y="103"/>
                        <a:pt x="38" y="98"/>
                        <a:pt x="35" y="94"/>
                      </a:cubicBez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52" y="79"/>
                        <a:pt x="56" y="80"/>
                        <a:pt x="60" y="80"/>
                      </a:cubicBezTo>
                      <a:cubicBezTo>
                        <a:pt x="64" y="80"/>
                        <a:pt x="68" y="79"/>
                        <a:pt x="71" y="77"/>
                      </a:cubicBezTo>
                      <a:cubicBezTo>
                        <a:pt x="108" y="129"/>
                        <a:pt x="108" y="129"/>
                        <a:pt x="108" y="129"/>
                      </a:cubicBezTo>
                      <a:cubicBezTo>
                        <a:pt x="105" y="132"/>
                        <a:pt x="104" y="136"/>
                        <a:pt x="104" y="140"/>
                      </a:cubicBezTo>
                      <a:cubicBezTo>
                        <a:pt x="104" y="151"/>
                        <a:pt x="113" y="160"/>
                        <a:pt x="124" y="160"/>
                      </a:cubicBezTo>
                      <a:cubicBezTo>
                        <a:pt x="135" y="160"/>
                        <a:pt x="144" y="151"/>
                        <a:pt x="144" y="140"/>
                      </a:cubicBezTo>
                      <a:cubicBezTo>
                        <a:pt x="144" y="136"/>
                        <a:pt x="143" y="133"/>
                        <a:pt x="141" y="130"/>
                      </a:cubicBezTo>
                      <a:cubicBezTo>
                        <a:pt x="191" y="38"/>
                        <a:pt x="191" y="38"/>
                        <a:pt x="191" y="38"/>
                      </a:cubicBezTo>
                      <a:cubicBezTo>
                        <a:pt x="194" y="39"/>
                        <a:pt x="197" y="40"/>
                        <a:pt x="200" y="40"/>
                      </a:cubicBezTo>
                      <a:cubicBezTo>
                        <a:pt x="211" y="40"/>
                        <a:pt x="220" y="31"/>
                        <a:pt x="220" y="20"/>
                      </a:cubicBezTo>
                      <a:cubicBezTo>
                        <a:pt x="220" y="9"/>
                        <a:pt x="211" y="0"/>
                        <a:pt x="200" y="0"/>
                      </a:cubicBezTo>
                      <a:close/>
                      <a:moveTo>
                        <a:pt x="20" y="120"/>
                      </a:moveTo>
                      <a:cubicBezTo>
                        <a:pt x="13" y="120"/>
                        <a:pt x="8" y="115"/>
                        <a:pt x="8" y="108"/>
                      </a:cubicBezTo>
                      <a:cubicBezTo>
                        <a:pt x="8" y="101"/>
                        <a:pt x="13" y="96"/>
                        <a:pt x="20" y="96"/>
                      </a:cubicBezTo>
                      <a:cubicBezTo>
                        <a:pt x="27" y="96"/>
                        <a:pt x="32" y="101"/>
                        <a:pt x="32" y="108"/>
                      </a:cubicBezTo>
                      <a:cubicBezTo>
                        <a:pt x="32" y="115"/>
                        <a:pt x="27" y="120"/>
                        <a:pt x="20" y="120"/>
                      </a:cubicBezTo>
                      <a:close/>
                      <a:moveTo>
                        <a:pt x="60" y="72"/>
                      </a:moveTo>
                      <a:cubicBezTo>
                        <a:pt x="53" y="72"/>
                        <a:pt x="48" y="67"/>
                        <a:pt x="48" y="60"/>
                      </a:cubicBezTo>
                      <a:cubicBezTo>
                        <a:pt x="48" y="53"/>
                        <a:pt x="53" y="48"/>
                        <a:pt x="60" y="48"/>
                      </a:cubicBezTo>
                      <a:cubicBezTo>
                        <a:pt x="67" y="48"/>
                        <a:pt x="72" y="53"/>
                        <a:pt x="72" y="60"/>
                      </a:cubicBezTo>
                      <a:cubicBezTo>
                        <a:pt x="72" y="67"/>
                        <a:pt x="67" y="72"/>
                        <a:pt x="60" y="72"/>
                      </a:cubicBezTo>
                      <a:close/>
                      <a:moveTo>
                        <a:pt x="124" y="152"/>
                      </a:moveTo>
                      <a:cubicBezTo>
                        <a:pt x="117" y="152"/>
                        <a:pt x="112" y="147"/>
                        <a:pt x="112" y="140"/>
                      </a:cubicBezTo>
                      <a:cubicBezTo>
                        <a:pt x="112" y="133"/>
                        <a:pt x="117" y="128"/>
                        <a:pt x="124" y="128"/>
                      </a:cubicBezTo>
                      <a:cubicBezTo>
                        <a:pt x="131" y="128"/>
                        <a:pt x="136" y="133"/>
                        <a:pt x="136" y="140"/>
                      </a:cubicBezTo>
                      <a:cubicBezTo>
                        <a:pt x="136" y="147"/>
                        <a:pt x="131" y="152"/>
                        <a:pt x="124" y="152"/>
                      </a:cubicBezTo>
                      <a:close/>
                      <a:moveTo>
                        <a:pt x="200" y="32"/>
                      </a:moveTo>
                      <a:cubicBezTo>
                        <a:pt x="193" y="32"/>
                        <a:pt x="188" y="27"/>
                        <a:pt x="188" y="20"/>
                      </a:cubicBezTo>
                      <a:cubicBezTo>
                        <a:pt x="188" y="13"/>
                        <a:pt x="193" y="8"/>
                        <a:pt x="200" y="8"/>
                      </a:cubicBezTo>
                      <a:cubicBezTo>
                        <a:pt x="207" y="8"/>
                        <a:pt x="212" y="13"/>
                        <a:pt x="212" y="20"/>
                      </a:cubicBezTo>
                      <a:cubicBezTo>
                        <a:pt x="212" y="27"/>
                        <a:pt x="207" y="32"/>
                        <a:pt x="200" y="3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6" name="Oval 43">
                  <a:extLst>
                    <a:ext uri="{FF2B5EF4-FFF2-40B4-BE49-F238E27FC236}">
                      <a16:creationId xmlns:a16="http://schemas.microsoft.com/office/drawing/2014/main" id="{0EF3EF7F-FABB-4FB8-819F-162D1642AF38}"/>
                    </a:ext>
                  </a:extLst>
                </p:cNvPr>
                <p:cNvSpPr/>
                <p:nvPr/>
              </p:nvSpPr>
              <p:spPr>
                <a:xfrm>
                  <a:off x="7567283" y="2957120"/>
                  <a:ext cx="678581" cy="678581"/>
                </a:xfrm>
                <a:prstGeom prst="ellipse">
                  <a:avLst/>
                </a:prstGeom>
                <a:solidFill>
                  <a:srgbClr val="113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pic>
            <p:nvPicPr>
              <p:cNvPr id="174" name="图形 173">
                <a:extLst>
                  <a:ext uri="{FF2B5EF4-FFF2-40B4-BE49-F238E27FC236}">
                    <a16:creationId xmlns:a16="http://schemas.microsoft.com/office/drawing/2014/main" id="{B5E5F328-8177-4559-A297-63F4247C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07634" y="2395223"/>
                <a:ext cx="423264" cy="423264"/>
              </a:xfrm>
              <a:prstGeom prst="rect">
                <a:avLst/>
              </a:prstGeom>
            </p:spPr>
          </p:pic>
        </p:grpSp>
        <p:pic>
          <p:nvPicPr>
            <p:cNvPr id="177" name="图形 176">
              <a:extLst>
                <a:ext uri="{FF2B5EF4-FFF2-40B4-BE49-F238E27FC236}">
                  <a16:creationId xmlns:a16="http://schemas.microsoft.com/office/drawing/2014/main" id="{EAF902A5-C3FA-45EC-B03A-C1586A0D8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97908" y="2844237"/>
              <a:ext cx="441096" cy="441096"/>
            </a:xfrm>
            <a:prstGeom prst="rect">
              <a:avLst/>
            </a:prstGeom>
          </p:spPr>
        </p:pic>
        <p:pic>
          <p:nvPicPr>
            <p:cNvPr id="179" name="图形 178">
              <a:extLst>
                <a:ext uri="{FF2B5EF4-FFF2-40B4-BE49-F238E27FC236}">
                  <a16:creationId xmlns:a16="http://schemas.microsoft.com/office/drawing/2014/main" id="{4FEEFB02-166A-4840-AF93-2E5908978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76629" y="4190699"/>
              <a:ext cx="494479" cy="494479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B08BBFA-552D-4A88-8F6A-0FA4C554484A}"/>
                </a:ext>
              </a:extLst>
            </p:cNvPr>
            <p:cNvSpPr/>
            <p:nvPr/>
          </p:nvSpPr>
          <p:spPr>
            <a:xfrm>
              <a:off x="969656" y="1689744"/>
              <a:ext cx="10273958" cy="42430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>
              <a:noFill/>
              <a:prstDash val="lg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1D4A6252-A7E8-4F77-9E48-BB7DA6A89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67970" y="2105626"/>
              <a:ext cx="561854" cy="561854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6796A99-8E5C-4B2B-A1EB-932132BD2239}"/>
                </a:ext>
              </a:extLst>
            </p:cNvPr>
            <p:cNvSpPr txBox="1"/>
            <p:nvPr/>
          </p:nvSpPr>
          <p:spPr>
            <a:xfrm>
              <a:off x="2701638" y="1725748"/>
              <a:ext cx="89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Buyer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554A523-0638-4158-86D9-703983D433FF}"/>
                </a:ext>
              </a:extLst>
            </p:cNvPr>
            <p:cNvSpPr/>
            <p:nvPr/>
          </p:nvSpPr>
          <p:spPr>
            <a:xfrm>
              <a:off x="1109677" y="5065406"/>
              <a:ext cx="4072026" cy="472440"/>
            </a:xfrm>
            <a:prstGeom prst="rect">
              <a:avLst/>
            </a:prstGeom>
            <a:solidFill>
              <a:srgbClr val="436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Contract for PBL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0CF8834-09EC-4F94-8100-9BC1152630DC}"/>
                </a:ext>
              </a:extLst>
            </p:cNvPr>
            <p:cNvGrpSpPr/>
            <p:nvPr/>
          </p:nvGrpSpPr>
          <p:grpSpPr>
            <a:xfrm>
              <a:off x="1112884" y="3913794"/>
              <a:ext cx="4072026" cy="561854"/>
              <a:chOff x="3859729" y="3695712"/>
              <a:chExt cx="4072026" cy="56185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72C0804-313F-4F31-90EE-DBDD6CB2E5EE}"/>
                  </a:ext>
                </a:extLst>
              </p:cNvPr>
              <p:cNvSpPr txBox="1"/>
              <p:nvPr/>
            </p:nvSpPr>
            <p:spPr>
              <a:xfrm>
                <a:off x="4536587" y="3778587"/>
                <a:ext cx="3184693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Upload Service Usage Record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26E62FD-3729-4C79-A5B2-DA428895F177}"/>
                  </a:ext>
                </a:extLst>
              </p:cNvPr>
              <p:cNvSpPr/>
              <p:nvPr/>
            </p:nvSpPr>
            <p:spPr>
              <a:xfrm>
                <a:off x="3859729" y="3695712"/>
                <a:ext cx="4072026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54" name="图形 53">
                <a:extLst>
                  <a:ext uri="{FF2B5EF4-FFF2-40B4-BE49-F238E27FC236}">
                    <a16:creationId xmlns:a16="http://schemas.microsoft.com/office/drawing/2014/main" id="{D5D0877A-D34C-4AC0-BC64-F14694AC9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080243" y="3736451"/>
                <a:ext cx="494366" cy="494366"/>
              </a:xfrm>
              <a:prstGeom prst="rect">
                <a:avLst/>
              </a:prstGeom>
            </p:spPr>
          </p:pic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8E53BFD-8BFE-49B3-8FE4-8F642C18FFB8}"/>
                </a:ext>
              </a:extLst>
            </p:cNvPr>
            <p:cNvGrpSpPr/>
            <p:nvPr/>
          </p:nvGrpSpPr>
          <p:grpSpPr>
            <a:xfrm>
              <a:off x="1112884" y="2987360"/>
              <a:ext cx="4072026" cy="561854"/>
              <a:chOff x="3859729" y="3695712"/>
              <a:chExt cx="4072026" cy="561854"/>
            </a:xfrm>
          </p:grpSpPr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9F8987E-587A-4589-A73C-2B083BADBAFC}"/>
                  </a:ext>
                </a:extLst>
              </p:cNvPr>
              <p:cNvSpPr txBox="1"/>
              <p:nvPr/>
            </p:nvSpPr>
            <p:spPr>
              <a:xfrm>
                <a:off x="5247465" y="3784278"/>
                <a:ext cx="1572040" cy="3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Enjoy Service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1F4342EC-00AF-4D07-ABAD-984EDBC2518A}"/>
                  </a:ext>
                </a:extLst>
              </p:cNvPr>
              <p:cNvSpPr/>
              <p:nvPr/>
            </p:nvSpPr>
            <p:spPr>
              <a:xfrm>
                <a:off x="3859729" y="3695712"/>
                <a:ext cx="4072026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50BC50AE-DC26-4705-B403-FD72FD17B4D3}"/>
                </a:ext>
              </a:extLst>
            </p:cNvPr>
            <p:cNvCxnSpPr>
              <a:cxnSpLocks/>
              <a:stCxn id="47" idx="2"/>
              <a:endCxn id="57" idx="0"/>
            </p:cNvCxnSpPr>
            <p:nvPr/>
          </p:nvCxnSpPr>
          <p:spPr>
            <a:xfrm>
              <a:off x="3148897" y="2667480"/>
              <a:ext cx="0" cy="319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50FC0D78-899C-4314-89AA-AE7A91DD41D8}"/>
                </a:ext>
              </a:extLst>
            </p:cNvPr>
            <p:cNvCxnSpPr>
              <a:cxnSpLocks/>
              <a:stCxn id="57" idx="2"/>
              <a:endCxn id="53" idx="0"/>
            </p:cNvCxnSpPr>
            <p:nvPr/>
          </p:nvCxnSpPr>
          <p:spPr>
            <a:xfrm>
              <a:off x="3148897" y="3549214"/>
              <a:ext cx="0" cy="3645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BBE7CFE0-17E6-4DE4-BD05-37207654B811}"/>
                </a:ext>
              </a:extLst>
            </p:cNvPr>
            <p:cNvCxnSpPr>
              <a:cxnSpLocks/>
              <a:stCxn id="53" idx="2"/>
              <a:endCxn id="49" idx="0"/>
            </p:cNvCxnSpPr>
            <p:nvPr/>
          </p:nvCxnSpPr>
          <p:spPr>
            <a:xfrm flipH="1">
              <a:off x="3145690" y="4475648"/>
              <a:ext cx="3207" cy="5897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2688182-98CB-4234-AC1A-F3311A8910BC}"/>
                </a:ext>
              </a:extLst>
            </p:cNvPr>
            <p:cNvSpPr txBox="1"/>
            <p:nvPr/>
          </p:nvSpPr>
          <p:spPr>
            <a:xfrm>
              <a:off x="3217530" y="2625848"/>
              <a:ext cx="2000757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Verification …</a:t>
              </a:r>
              <a:endParaRPr lang="zh-CN" altLang="en-US" sz="1600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C226B6D-C63E-4591-A7B2-F111FC99647B}"/>
                </a:ext>
              </a:extLst>
            </p:cNvPr>
            <p:cNvSpPr/>
            <p:nvPr/>
          </p:nvSpPr>
          <p:spPr>
            <a:xfrm>
              <a:off x="969655" y="1128052"/>
              <a:ext cx="10273958" cy="570968"/>
            </a:xfrm>
            <a:prstGeom prst="rect">
              <a:avLst/>
            </a:prstGeom>
            <a:solidFill>
              <a:srgbClr val="113778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Daily Consumption (</a:t>
              </a:r>
              <a:r>
                <a:rPr lang="en-US" altLang="zh-CN" sz="25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Pay</a:t>
              </a: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First &amp; </a:t>
              </a:r>
              <a:r>
                <a:rPr lang="en-US" altLang="zh-CN" sz="25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</a:t>
              </a:r>
              <a:r>
                <a:rPr lang="en-US" altLang="zh-CN" sz="2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Later)</a:t>
              </a:r>
              <a:endParaRPr lang="zh-CN" alt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2766ED46-A4F6-44E3-AD1E-E3A3310A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27090" y="2971937"/>
              <a:ext cx="592143" cy="592143"/>
            </a:xfrm>
            <a:prstGeom prst="rect">
              <a:avLst/>
            </a:prstGeom>
          </p:spPr>
        </p:pic>
        <p:cxnSp>
          <p:nvCxnSpPr>
            <p:cNvPr id="65" name="连接符: 肘形 64">
              <a:extLst>
                <a:ext uri="{FF2B5EF4-FFF2-40B4-BE49-F238E27FC236}">
                  <a16:creationId xmlns:a16="http://schemas.microsoft.com/office/drawing/2014/main" id="{F45618E1-2406-4F6D-A0C5-7289FA08ABC3}"/>
                </a:ext>
              </a:extLst>
            </p:cNvPr>
            <p:cNvCxnSpPr>
              <a:cxnSpLocks/>
              <a:stCxn id="49" idx="3"/>
              <a:endCxn id="68" idx="1"/>
            </p:cNvCxnSpPr>
            <p:nvPr/>
          </p:nvCxnSpPr>
          <p:spPr>
            <a:xfrm flipV="1">
              <a:off x="5181703" y="3896260"/>
              <a:ext cx="1793569" cy="1405366"/>
            </a:xfrm>
            <a:prstGeom prst="bentConnector3">
              <a:avLst>
                <a:gd name="adj1" fmla="val 50000"/>
              </a:avLst>
            </a:prstGeom>
            <a:ln w="38100" cap="flat">
              <a:solidFill>
                <a:schemeClr val="tx1"/>
              </a:solidFill>
              <a:prstDash val="sysDash"/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CDAA82D-1A6A-4C35-AA7D-FB1528E4BAAA}"/>
                </a:ext>
              </a:extLst>
            </p:cNvPr>
            <p:cNvGrpSpPr/>
            <p:nvPr/>
          </p:nvGrpSpPr>
          <p:grpSpPr>
            <a:xfrm>
              <a:off x="6975272" y="3615333"/>
              <a:ext cx="4174211" cy="561854"/>
              <a:chOff x="10836285" y="5845046"/>
              <a:chExt cx="4174211" cy="561854"/>
            </a:xfrm>
          </p:grpSpPr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ACBB37A-A6FF-430F-BE3A-A6B8F2116E07}"/>
                  </a:ext>
                </a:extLst>
              </p:cNvPr>
              <p:cNvSpPr txBox="1"/>
              <p:nvPr/>
            </p:nvSpPr>
            <p:spPr>
              <a:xfrm>
                <a:off x="11251452" y="5927921"/>
                <a:ext cx="3759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Deduct Money from Buyer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36F2997-4755-4A3C-9172-30530FBAD37F}"/>
                  </a:ext>
                </a:extLst>
              </p:cNvPr>
              <p:cNvSpPr/>
              <p:nvPr/>
            </p:nvSpPr>
            <p:spPr>
              <a:xfrm>
                <a:off x="10836285" y="5845046"/>
                <a:ext cx="4037047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69" name="图形 68">
                <a:extLst>
                  <a:ext uri="{FF2B5EF4-FFF2-40B4-BE49-F238E27FC236}">
                    <a16:creationId xmlns:a16="http://schemas.microsoft.com/office/drawing/2014/main" id="{25108D18-C079-4642-A2BC-541E48FBA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1133155" y="5910221"/>
                <a:ext cx="400756" cy="400756"/>
              </a:xfrm>
              <a:prstGeom prst="rect">
                <a:avLst/>
              </a:prstGeom>
            </p:spPr>
          </p:pic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463547A-B9FB-4318-98AF-C822B4A87C84}"/>
                </a:ext>
              </a:extLst>
            </p:cNvPr>
            <p:cNvGrpSpPr/>
            <p:nvPr/>
          </p:nvGrpSpPr>
          <p:grpSpPr>
            <a:xfrm>
              <a:off x="6958927" y="4517614"/>
              <a:ext cx="4072026" cy="561854"/>
              <a:chOff x="9236682" y="2880454"/>
              <a:chExt cx="4072026" cy="561854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B6AFE31D-F34D-4CD6-BDD4-CB6DE112A2CE}"/>
                  </a:ext>
                </a:extLst>
              </p:cNvPr>
              <p:cNvSpPr txBox="1"/>
              <p:nvPr/>
            </p:nvSpPr>
            <p:spPr>
              <a:xfrm>
                <a:off x="10335379" y="2973767"/>
                <a:ext cx="24879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 Money to Seller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054F229-02D7-4646-89C2-48C14B731A37}"/>
                  </a:ext>
                </a:extLst>
              </p:cNvPr>
              <p:cNvSpPr/>
              <p:nvPr/>
            </p:nvSpPr>
            <p:spPr>
              <a:xfrm>
                <a:off x="9236682" y="2880454"/>
                <a:ext cx="4072026" cy="5618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F583C8D0-25BB-446C-A98A-946EB3355F2E}"/>
                </a:ext>
              </a:extLst>
            </p:cNvPr>
            <p:cNvCxnSpPr>
              <a:cxnSpLocks/>
              <a:stCxn id="68" idx="2"/>
              <a:endCxn id="72" idx="0"/>
            </p:cNvCxnSpPr>
            <p:nvPr/>
          </p:nvCxnSpPr>
          <p:spPr>
            <a:xfrm>
              <a:off x="8993796" y="4177187"/>
              <a:ext cx="1144" cy="34042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图形 114">
              <a:extLst>
                <a:ext uri="{FF2B5EF4-FFF2-40B4-BE49-F238E27FC236}">
                  <a16:creationId xmlns:a16="http://schemas.microsoft.com/office/drawing/2014/main" id="{27F1C317-7949-498E-AD72-DF4779F49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3004" y="4606991"/>
              <a:ext cx="400756" cy="400756"/>
            </a:xfrm>
            <a:prstGeom prst="rect">
              <a:avLst/>
            </a:prstGeom>
          </p:spPr>
        </p:pic>
      </p:grpSp>
      <p:sp>
        <p:nvSpPr>
          <p:cNvPr id="116" name="Rectangle 4">
            <a:extLst>
              <a:ext uri="{FF2B5EF4-FFF2-40B4-BE49-F238E27FC236}">
                <a16:creationId xmlns:a16="http://schemas.microsoft.com/office/drawing/2014/main" id="{9BCD40DB-0649-4C13-A260-DC091E7EE7A9}"/>
              </a:ext>
            </a:extLst>
          </p:cNvPr>
          <p:cNvSpPr/>
          <p:nvPr/>
        </p:nvSpPr>
        <p:spPr>
          <a:xfrm>
            <a:off x="5933448" y="964291"/>
            <a:ext cx="4966616" cy="526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Money Gradually Transferred from Buyer  to Seller</a:t>
            </a:r>
          </a:p>
        </p:txBody>
      </p:sp>
      <p:sp>
        <p:nvSpPr>
          <p:cNvPr id="117" name="Rectangle 4">
            <a:extLst>
              <a:ext uri="{FF2B5EF4-FFF2-40B4-BE49-F238E27FC236}">
                <a16:creationId xmlns:a16="http://schemas.microsoft.com/office/drawing/2014/main" id="{36D32A4C-6B7A-45D5-8392-031ACB542B91}"/>
              </a:ext>
            </a:extLst>
          </p:cNvPr>
          <p:cNvSpPr/>
          <p:nvPr/>
        </p:nvSpPr>
        <p:spPr>
          <a:xfrm>
            <a:off x="1205758" y="964292"/>
            <a:ext cx="3615034" cy="526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113778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rgbClr val="113778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+mn-lt"/>
              </a:rPr>
              <a:t>Data Updated after Service Provided</a:t>
            </a:r>
          </a:p>
        </p:txBody>
      </p:sp>
      <p:grpSp>
        <p:nvGrpSpPr>
          <p:cNvPr id="120" name="Group 52">
            <a:extLst>
              <a:ext uri="{FF2B5EF4-FFF2-40B4-BE49-F238E27FC236}">
                <a16:creationId xmlns:a16="http://schemas.microsoft.com/office/drawing/2014/main" id="{60B60FF2-0649-48FC-8A23-0EFCF02A4568}"/>
              </a:ext>
            </a:extLst>
          </p:cNvPr>
          <p:cNvGrpSpPr/>
          <p:nvPr/>
        </p:nvGrpSpPr>
        <p:grpSpPr>
          <a:xfrm>
            <a:off x="570781" y="948773"/>
            <a:ext cx="526499" cy="526499"/>
            <a:chOff x="7567283" y="2957120"/>
            <a:chExt cx="678581" cy="678581"/>
          </a:xfrm>
        </p:grpSpPr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8F88267C-0D52-4D98-9B45-033B3D316F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2" name="Oval 43">
              <a:extLst>
                <a:ext uri="{FF2B5EF4-FFF2-40B4-BE49-F238E27FC236}">
                  <a16:creationId xmlns:a16="http://schemas.microsoft.com/office/drawing/2014/main" id="{C076FCC3-5AD1-4B30-8A8B-C47AB1AB0167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23" name="Group 52">
            <a:extLst>
              <a:ext uri="{FF2B5EF4-FFF2-40B4-BE49-F238E27FC236}">
                <a16:creationId xmlns:a16="http://schemas.microsoft.com/office/drawing/2014/main" id="{414495D9-FC7B-432F-951B-FED2B301E0C7}"/>
              </a:ext>
            </a:extLst>
          </p:cNvPr>
          <p:cNvGrpSpPr/>
          <p:nvPr/>
        </p:nvGrpSpPr>
        <p:grpSpPr>
          <a:xfrm>
            <a:off x="5306304" y="948706"/>
            <a:ext cx="526499" cy="526499"/>
            <a:chOff x="7567283" y="2957120"/>
            <a:chExt cx="678581" cy="678581"/>
          </a:xfrm>
        </p:grpSpPr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D2F642BC-DC2A-4887-A317-A029AC6EC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7823" y="3180523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5" name="Oval 43">
              <a:extLst>
                <a:ext uri="{FF2B5EF4-FFF2-40B4-BE49-F238E27FC236}">
                  <a16:creationId xmlns:a16="http://schemas.microsoft.com/office/drawing/2014/main" id="{2AEA6AA2-7FC1-44D3-B345-3A088BA0E4A9}"/>
                </a:ext>
              </a:extLst>
            </p:cNvPr>
            <p:cNvSpPr/>
            <p:nvPr/>
          </p:nvSpPr>
          <p:spPr>
            <a:xfrm>
              <a:off x="7567283" y="2957120"/>
              <a:ext cx="678581" cy="678581"/>
            </a:xfrm>
            <a:prstGeom prst="ellipse">
              <a:avLst/>
            </a:prstGeom>
            <a:solidFill>
              <a:srgbClr val="11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pic>
        <p:nvPicPr>
          <p:cNvPr id="183" name="图形 182">
            <a:extLst>
              <a:ext uri="{FF2B5EF4-FFF2-40B4-BE49-F238E27FC236}">
                <a16:creationId xmlns:a16="http://schemas.microsoft.com/office/drawing/2014/main" id="{06D5C2C7-3132-40C7-ACEB-2EFEEC9D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296" y="1019828"/>
            <a:ext cx="369740" cy="369740"/>
          </a:xfrm>
          <a:prstGeom prst="rect">
            <a:avLst/>
          </a:prstGeom>
        </p:spPr>
      </p:pic>
      <p:pic>
        <p:nvPicPr>
          <p:cNvPr id="184" name="图形 183">
            <a:extLst>
              <a:ext uri="{FF2B5EF4-FFF2-40B4-BE49-F238E27FC236}">
                <a16:creationId xmlns:a16="http://schemas.microsoft.com/office/drawing/2014/main" id="{0E403510-FEE7-4C61-AC27-A454C323D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1110" y="1026255"/>
            <a:ext cx="396885" cy="3968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ED65E-AA5E-EA40-BEF6-92BE59D33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DA0876-81C4-5441-91EC-577A37FCAA9C}" type="slidenum">
              <a:rPr lang="en-CN" smtClean="0"/>
              <a:pPr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99974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4.78913385826763,&quot;left&quot;:67.3548031496063,&quot;top&quot;:26.45,&quot;width&quot;:836.9575590551182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4.78913385826763,&quot;left&quot;:67.3548031496063,&quot;top&quot;:26.45,&quot;width&quot;:836.957559055118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4.78913385826763,&quot;left&quot;:67.3548031496063,&quot;top&quot;:26.45,&quot;width&quot;:487.945196850393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94.78913385826763,&quot;left&quot;:67.3548031496063,&quot;top&quot;:26.45,&quot;width&quot;:487.945196850393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1.7391338582677,&quot;left&quot;:53.4048031496063,&quot;top&quot;:-130.3,&quot;width&quot;:552.60755905511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61.7391338582677,&quot;left&quot;:53.4048031496063,&quot;top&quot;:-130.3,&quot;width&quot;:552.60755905511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5.1391338582678,&quot;left&quot;:-218.325,&quot;top&quot;:0,&quot;width&quot;:904.3123622047244}"/>
</p:tagLst>
</file>

<file path=ppt/theme/theme1.xml><?xml version="1.0" encoding="utf-8"?>
<a:theme xmlns:a="http://schemas.openxmlformats.org/drawingml/2006/main" name="PPT Temp">
  <a:themeElements>
    <a:clrScheme name="自定义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3778"/>
      </a:accent1>
      <a:accent2>
        <a:srgbClr val="174799"/>
      </a:accent2>
      <a:accent3>
        <a:srgbClr val="1D5CC6"/>
      </a:accent3>
      <a:accent4>
        <a:srgbClr val="2167DE"/>
      </a:accent4>
      <a:accent5>
        <a:srgbClr val="174AA0"/>
      </a:accent5>
      <a:accent6>
        <a:srgbClr val="091B3A"/>
      </a:accent6>
      <a:hlink>
        <a:srgbClr val="0563C1"/>
      </a:hlink>
      <a:folHlink>
        <a:srgbClr val="954F72"/>
      </a:folHlink>
    </a:clrScheme>
    <a:fontScheme name="xtxdb1cz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</Template>
  <TotalTime>401</TotalTime>
  <Words>2355</Words>
  <Application>Microsoft Office PowerPoint</Application>
  <PresentationFormat>宽屏</PresentationFormat>
  <Paragraphs>496</Paragraphs>
  <Slides>27</Slides>
  <Notes>25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微软雅黑</vt:lpstr>
      <vt:lpstr>Arial</vt:lpstr>
      <vt:lpstr>Calibri</vt:lpstr>
      <vt:lpstr>Times New Roman</vt:lpstr>
      <vt:lpstr>PPT Temp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凯 任</dc:creator>
  <cp:lastModifiedBy>Ichimei Kyou</cp:lastModifiedBy>
  <cp:revision>138</cp:revision>
  <dcterms:created xsi:type="dcterms:W3CDTF">2025-04-17T11:25:34Z</dcterms:created>
  <dcterms:modified xsi:type="dcterms:W3CDTF">2025-10-24T06:28:28Z</dcterms:modified>
</cp:coreProperties>
</file>